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2"/>
  </p:notesMasterIdLst>
  <p:sldIdLst>
    <p:sldId id="282" r:id="rId5"/>
    <p:sldId id="302" r:id="rId6"/>
    <p:sldId id="307" r:id="rId7"/>
    <p:sldId id="308" r:id="rId8"/>
    <p:sldId id="309" r:id="rId9"/>
    <p:sldId id="310" r:id="rId10"/>
    <p:sldId id="311" r:id="rId11"/>
    <p:sldId id="312" r:id="rId12"/>
    <p:sldId id="306" r:id="rId13"/>
    <p:sldId id="301" r:id="rId14"/>
    <p:sldId id="319" r:id="rId15"/>
    <p:sldId id="315" r:id="rId16"/>
    <p:sldId id="316" r:id="rId17"/>
    <p:sldId id="317" r:id="rId18"/>
    <p:sldId id="320" r:id="rId19"/>
    <p:sldId id="323" r:id="rId20"/>
    <p:sldId id="324" r:id="rId21"/>
    <p:sldId id="325" r:id="rId22"/>
    <p:sldId id="326" r:id="rId23"/>
    <p:sldId id="318" r:id="rId24"/>
    <p:sldId id="322" r:id="rId25"/>
    <p:sldId id="327" r:id="rId26"/>
    <p:sldId id="330" r:id="rId27"/>
    <p:sldId id="329" r:id="rId28"/>
    <p:sldId id="328" r:id="rId29"/>
    <p:sldId id="339" r:id="rId30"/>
    <p:sldId id="2990" r:id="rId31"/>
    <p:sldId id="305" r:id="rId32"/>
    <p:sldId id="321" r:id="rId33"/>
    <p:sldId id="331" r:id="rId34"/>
    <p:sldId id="332" r:id="rId35"/>
    <p:sldId id="333" r:id="rId36"/>
    <p:sldId id="335" r:id="rId37"/>
    <p:sldId id="334" r:id="rId38"/>
    <p:sldId id="336" r:id="rId39"/>
    <p:sldId id="337" r:id="rId40"/>
    <p:sldId id="338" r:id="rId41"/>
    <p:sldId id="2989" r:id="rId42"/>
    <p:sldId id="2991" r:id="rId43"/>
    <p:sldId id="2992" r:id="rId44"/>
    <p:sldId id="2981" r:id="rId45"/>
    <p:sldId id="2980" r:id="rId46"/>
    <p:sldId id="2957" r:id="rId47"/>
    <p:sldId id="2963" r:id="rId48"/>
    <p:sldId id="2962" r:id="rId49"/>
    <p:sldId id="2961" r:id="rId50"/>
    <p:sldId id="2983" r:id="rId51"/>
    <p:sldId id="2987" r:id="rId52"/>
    <p:sldId id="2988" r:id="rId53"/>
    <p:sldId id="2985" r:id="rId54"/>
    <p:sldId id="2986" r:id="rId55"/>
    <p:sldId id="314" r:id="rId56"/>
    <p:sldId id="313" r:id="rId57"/>
    <p:sldId id="297" r:id="rId58"/>
    <p:sldId id="298" r:id="rId59"/>
    <p:sldId id="299" r:id="rId60"/>
    <p:sldId id="300" r:id="rId61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2C3FA"/>
    <a:srgbClr val="629AF6"/>
    <a:srgbClr val="3A6C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86" autoAdjust="0"/>
    <p:restoredTop sz="94980" autoAdjust="0"/>
  </p:normalViewPr>
  <p:slideViewPr>
    <p:cSldViewPr snapToGrid="0" snapToObjects="1">
      <p:cViewPr varScale="1">
        <p:scale>
          <a:sx n="103" d="100"/>
          <a:sy n="103" d="100"/>
        </p:scale>
        <p:origin x="84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sv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svg"/><Relationship Id="rId1" Type="http://schemas.openxmlformats.org/officeDocument/2006/relationships/image" Target="../media/image73.png"/><Relationship Id="rId6" Type="http://schemas.openxmlformats.org/officeDocument/2006/relationships/image" Target="../media/image78.svg"/><Relationship Id="rId5" Type="http://schemas.openxmlformats.org/officeDocument/2006/relationships/image" Target="../media/image77.png"/><Relationship Id="rId10" Type="http://schemas.openxmlformats.org/officeDocument/2006/relationships/image" Target="../media/image82.svg"/><Relationship Id="rId4" Type="http://schemas.openxmlformats.org/officeDocument/2006/relationships/image" Target="../media/image76.svg"/><Relationship Id="rId9" Type="http://schemas.openxmlformats.org/officeDocument/2006/relationships/image" Target="../media/image8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97FB012-9E79-42F4-BE05-AD271BD53BF8}" type="doc">
      <dgm:prSet loTypeId="urn:microsoft.com/office/officeart/2018/2/layout/IconVerticalSolidList" loCatId="icon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9C253468-8F0B-4033-96CD-1C746409101D}">
      <dgm:prSet/>
      <dgm:spPr/>
      <dgm:t>
        <a:bodyPr/>
        <a:lstStyle/>
        <a:p>
          <a:r>
            <a:rPr lang="en-US" b="1"/>
            <a:t>Part of Windows</a:t>
          </a:r>
          <a:r>
            <a:rPr lang="en-US"/>
            <a:t> – everything required for this feature ships with Windows 10 Pro and Enterprise. No need to download a VHD!</a:t>
          </a:r>
        </a:p>
      </dgm:t>
    </dgm:pt>
    <dgm:pt modelId="{1878343C-E5AC-4512-95DA-1B19790D28D9}" type="parTrans" cxnId="{447937A8-0D4C-4827-B321-3374BE336A18}">
      <dgm:prSet/>
      <dgm:spPr/>
      <dgm:t>
        <a:bodyPr/>
        <a:lstStyle/>
        <a:p>
          <a:endParaRPr lang="en-US"/>
        </a:p>
      </dgm:t>
    </dgm:pt>
    <dgm:pt modelId="{46F71293-EA3D-4572-932C-D8EFE4616C81}" type="sibTrans" cxnId="{447937A8-0D4C-4827-B321-3374BE336A18}">
      <dgm:prSet/>
      <dgm:spPr/>
      <dgm:t>
        <a:bodyPr/>
        <a:lstStyle/>
        <a:p>
          <a:endParaRPr lang="en-US"/>
        </a:p>
      </dgm:t>
    </dgm:pt>
    <dgm:pt modelId="{A2751BDA-1800-4747-BC4D-7686611F6226}">
      <dgm:prSet/>
      <dgm:spPr/>
      <dgm:t>
        <a:bodyPr/>
        <a:lstStyle/>
        <a:p>
          <a:r>
            <a:rPr lang="en-US" b="1"/>
            <a:t>Pristine</a:t>
          </a:r>
          <a:r>
            <a:rPr lang="en-US"/>
            <a:t> – every time Windows Sandbox runs, it’s as clean as a brand-new installation of Windows</a:t>
          </a:r>
        </a:p>
      </dgm:t>
    </dgm:pt>
    <dgm:pt modelId="{F4F35F6B-C56E-4726-B423-188D54363194}" type="parTrans" cxnId="{0C3D1F4B-3DD2-4277-A40A-529A5E8A9AB4}">
      <dgm:prSet/>
      <dgm:spPr/>
      <dgm:t>
        <a:bodyPr/>
        <a:lstStyle/>
        <a:p>
          <a:endParaRPr lang="en-US"/>
        </a:p>
      </dgm:t>
    </dgm:pt>
    <dgm:pt modelId="{59FBE0E3-681A-4CA5-9B0C-25E0C9776C01}" type="sibTrans" cxnId="{0C3D1F4B-3DD2-4277-A40A-529A5E8A9AB4}">
      <dgm:prSet/>
      <dgm:spPr/>
      <dgm:t>
        <a:bodyPr/>
        <a:lstStyle/>
        <a:p>
          <a:endParaRPr lang="en-US"/>
        </a:p>
      </dgm:t>
    </dgm:pt>
    <dgm:pt modelId="{9ACD1ADB-FC63-4A13-AB65-000B10AFB005}">
      <dgm:prSet/>
      <dgm:spPr/>
      <dgm:t>
        <a:bodyPr/>
        <a:lstStyle/>
        <a:p>
          <a:r>
            <a:rPr lang="en-US" b="1"/>
            <a:t>Disposable</a:t>
          </a:r>
          <a:r>
            <a:rPr lang="en-US"/>
            <a:t> – nothing persists on the device; everything is discarded after you close the application</a:t>
          </a:r>
        </a:p>
      </dgm:t>
    </dgm:pt>
    <dgm:pt modelId="{7851F843-FE6D-445B-A130-5CA67EAF40DA}" type="parTrans" cxnId="{98C1205B-C6A7-401D-9250-4E54B395F193}">
      <dgm:prSet/>
      <dgm:spPr/>
      <dgm:t>
        <a:bodyPr/>
        <a:lstStyle/>
        <a:p>
          <a:endParaRPr lang="en-US"/>
        </a:p>
      </dgm:t>
    </dgm:pt>
    <dgm:pt modelId="{A2A121BC-7BFD-485A-AE2C-1C5A7F990786}" type="sibTrans" cxnId="{98C1205B-C6A7-401D-9250-4E54B395F193}">
      <dgm:prSet/>
      <dgm:spPr/>
      <dgm:t>
        <a:bodyPr/>
        <a:lstStyle/>
        <a:p>
          <a:endParaRPr lang="en-US"/>
        </a:p>
      </dgm:t>
    </dgm:pt>
    <dgm:pt modelId="{CE52A807-2E44-44A7-BD1F-972165263014}">
      <dgm:prSet/>
      <dgm:spPr/>
      <dgm:t>
        <a:bodyPr/>
        <a:lstStyle/>
        <a:p>
          <a:r>
            <a:rPr lang="en-US" b="1"/>
            <a:t>Secure</a:t>
          </a:r>
          <a:r>
            <a:rPr lang="en-US"/>
            <a:t> – uses hardware-based virtualization for kernel isolation, which relies on the Microsoft’s hypervisor to run a separate kernel which isolates Windows Sandbox from the host</a:t>
          </a:r>
        </a:p>
      </dgm:t>
    </dgm:pt>
    <dgm:pt modelId="{F75FDE09-6431-4BDA-81CD-171C4E976C5D}" type="parTrans" cxnId="{2ED500FA-77E0-460B-BD14-9C496FB30CDB}">
      <dgm:prSet/>
      <dgm:spPr/>
      <dgm:t>
        <a:bodyPr/>
        <a:lstStyle/>
        <a:p>
          <a:endParaRPr lang="en-US"/>
        </a:p>
      </dgm:t>
    </dgm:pt>
    <dgm:pt modelId="{50044EA2-C92E-4D24-BA80-8B58853FEE17}" type="sibTrans" cxnId="{2ED500FA-77E0-460B-BD14-9C496FB30CDB}">
      <dgm:prSet/>
      <dgm:spPr/>
      <dgm:t>
        <a:bodyPr/>
        <a:lstStyle/>
        <a:p>
          <a:endParaRPr lang="en-US"/>
        </a:p>
      </dgm:t>
    </dgm:pt>
    <dgm:pt modelId="{4E9A62AB-B9A8-46A3-BC76-0309EEB3F739}">
      <dgm:prSet/>
      <dgm:spPr/>
      <dgm:t>
        <a:bodyPr/>
        <a:lstStyle/>
        <a:p>
          <a:r>
            <a:rPr lang="en-US" b="1"/>
            <a:t>Efficient</a:t>
          </a:r>
          <a:r>
            <a:rPr lang="en-US"/>
            <a:t> – uses integrated kernel scheduler, smart memory management, and virtual GPU</a:t>
          </a:r>
        </a:p>
      </dgm:t>
    </dgm:pt>
    <dgm:pt modelId="{B98E6C91-92FE-43F1-AF6D-2C510C219638}" type="parTrans" cxnId="{573A1E45-4765-43BD-9628-1B447F9A2B6D}">
      <dgm:prSet/>
      <dgm:spPr/>
      <dgm:t>
        <a:bodyPr/>
        <a:lstStyle/>
        <a:p>
          <a:endParaRPr lang="en-US"/>
        </a:p>
      </dgm:t>
    </dgm:pt>
    <dgm:pt modelId="{F919BF6F-A796-44C5-873D-06795BD8FAB3}" type="sibTrans" cxnId="{573A1E45-4765-43BD-9628-1B447F9A2B6D}">
      <dgm:prSet/>
      <dgm:spPr/>
      <dgm:t>
        <a:bodyPr/>
        <a:lstStyle/>
        <a:p>
          <a:endParaRPr lang="en-US"/>
        </a:p>
      </dgm:t>
    </dgm:pt>
    <dgm:pt modelId="{7C51CCF1-278F-4778-A61F-9AABEDC0F406}" type="pres">
      <dgm:prSet presAssocID="{F97FB012-9E79-42F4-BE05-AD271BD53BF8}" presName="root" presStyleCnt="0">
        <dgm:presLayoutVars>
          <dgm:dir/>
          <dgm:resizeHandles val="exact"/>
        </dgm:presLayoutVars>
      </dgm:prSet>
      <dgm:spPr/>
    </dgm:pt>
    <dgm:pt modelId="{D128400F-DE8A-49A5-B5C4-9534BFB7D438}" type="pres">
      <dgm:prSet presAssocID="{9C253468-8F0B-4033-96CD-1C746409101D}" presName="compNode" presStyleCnt="0"/>
      <dgm:spPr/>
    </dgm:pt>
    <dgm:pt modelId="{5DA6F812-8055-4592-AE49-35D52F505C58}" type="pres">
      <dgm:prSet presAssocID="{9C253468-8F0B-4033-96CD-1C746409101D}" presName="bgRect" presStyleLbl="bgShp" presStyleIdx="0" presStyleCnt="5"/>
      <dgm:spPr/>
    </dgm:pt>
    <dgm:pt modelId="{21BAA594-3D4B-4AE4-8C08-C38684089725}" type="pres">
      <dgm:prSet presAssocID="{9C253468-8F0B-4033-96CD-1C746409101D}" presName="iconRect" presStyleLbl="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owser Window"/>
        </a:ext>
      </dgm:extLst>
    </dgm:pt>
    <dgm:pt modelId="{7578FDA5-49DD-4EEC-87FA-6AA5ED8A0332}" type="pres">
      <dgm:prSet presAssocID="{9C253468-8F0B-4033-96CD-1C746409101D}" presName="spaceRect" presStyleCnt="0"/>
      <dgm:spPr/>
    </dgm:pt>
    <dgm:pt modelId="{A3516C0F-5698-4F5F-9DD9-64479D9699FE}" type="pres">
      <dgm:prSet presAssocID="{9C253468-8F0B-4033-96CD-1C746409101D}" presName="parTx" presStyleLbl="revTx" presStyleIdx="0" presStyleCnt="5">
        <dgm:presLayoutVars>
          <dgm:chMax val="0"/>
          <dgm:chPref val="0"/>
        </dgm:presLayoutVars>
      </dgm:prSet>
      <dgm:spPr/>
    </dgm:pt>
    <dgm:pt modelId="{A0E8326E-A430-4FD9-A2F5-AC2211C69609}" type="pres">
      <dgm:prSet presAssocID="{46F71293-EA3D-4572-932C-D8EFE4616C81}" presName="sibTrans" presStyleCnt="0"/>
      <dgm:spPr/>
    </dgm:pt>
    <dgm:pt modelId="{70FCEA3F-3F6C-454F-8015-4832BB9845BC}" type="pres">
      <dgm:prSet presAssocID="{A2751BDA-1800-4747-BC4D-7686611F6226}" presName="compNode" presStyleCnt="0"/>
      <dgm:spPr/>
    </dgm:pt>
    <dgm:pt modelId="{2B8B6481-B8CC-4E38-9063-923397CF8D22}" type="pres">
      <dgm:prSet presAssocID="{A2751BDA-1800-4747-BC4D-7686611F6226}" presName="bgRect" presStyleLbl="bgShp" presStyleIdx="1" presStyleCnt="5"/>
      <dgm:spPr/>
    </dgm:pt>
    <dgm:pt modelId="{B9EBD291-00CE-47F3-AE77-EFBF4E59AB89}" type="pres">
      <dgm:prSet presAssocID="{A2751BDA-1800-4747-BC4D-7686611F6226}" presName="iconRect" presStyleLbl="node1" presStyleIdx="1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op and bucket"/>
        </a:ext>
      </dgm:extLst>
    </dgm:pt>
    <dgm:pt modelId="{FA3D7076-1039-460B-BC28-BF9F4B032F81}" type="pres">
      <dgm:prSet presAssocID="{A2751BDA-1800-4747-BC4D-7686611F6226}" presName="spaceRect" presStyleCnt="0"/>
      <dgm:spPr/>
    </dgm:pt>
    <dgm:pt modelId="{1F5A3524-FDB6-4696-80C9-8D7B98BC6E35}" type="pres">
      <dgm:prSet presAssocID="{A2751BDA-1800-4747-BC4D-7686611F6226}" presName="parTx" presStyleLbl="revTx" presStyleIdx="1" presStyleCnt="5">
        <dgm:presLayoutVars>
          <dgm:chMax val="0"/>
          <dgm:chPref val="0"/>
        </dgm:presLayoutVars>
      </dgm:prSet>
      <dgm:spPr/>
    </dgm:pt>
    <dgm:pt modelId="{D629A465-5895-45EE-B357-85B88020C7E8}" type="pres">
      <dgm:prSet presAssocID="{59FBE0E3-681A-4CA5-9B0C-25E0C9776C01}" presName="sibTrans" presStyleCnt="0"/>
      <dgm:spPr/>
    </dgm:pt>
    <dgm:pt modelId="{96761B28-4AEF-4E4F-9A3D-91D96D597AA7}" type="pres">
      <dgm:prSet presAssocID="{9ACD1ADB-FC63-4A13-AB65-000B10AFB005}" presName="compNode" presStyleCnt="0"/>
      <dgm:spPr/>
    </dgm:pt>
    <dgm:pt modelId="{65DFF72C-40E7-4938-AE88-91E1573DB9E0}" type="pres">
      <dgm:prSet presAssocID="{9ACD1ADB-FC63-4A13-AB65-000B10AFB005}" presName="bgRect" presStyleLbl="bgShp" presStyleIdx="2" presStyleCnt="5"/>
      <dgm:spPr/>
    </dgm:pt>
    <dgm:pt modelId="{F825E7CF-06C4-4406-9A20-6B3F6CBB009B}" type="pres">
      <dgm:prSet presAssocID="{9ACD1ADB-FC63-4A13-AB65-000B10AFB005}" presName="iconRect" presStyleLbl="node1" presStyleIdx="2" presStyleCnt="5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rritant"/>
        </a:ext>
      </dgm:extLst>
    </dgm:pt>
    <dgm:pt modelId="{4CB93979-E7EF-466E-A852-4F0A3F18F96D}" type="pres">
      <dgm:prSet presAssocID="{9ACD1ADB-FC63-4A13-AB65-000B10AFB005}" presName="spaceRect" presStyleCnt="0"/>
      <dgm:spPr/>
    </dgm:pt>
    <dgm:pt modelId="{13002A62-D3F0-460E-ADDF-192E209F4636}" type="pres">
      <dgm:prSet presAssocID="{9ACD1ADB-FC63-4A13-AB65-000B10AFB005}" presName="parTx" presStyleLbl="revTx" presStyleIdx="2" presStyleCnt="5">
        <dgm:presLayoutVars>
          <dgm:chMax val="0"/>
          <dgm:chPref val="0"/>
        </dgm:presLayoutVars>
      </dgm:prSet>
      <dgm:spPr/>
    </dgm:pt>
    <dgm:pt modelId="{76D2B88C-B8A3-427A-AD4A-76AA03E088BD}" type="pres">
      <dgm:prSet presAssocID="{A2A121BC-7BFD-485A-AE2C-1C5A7F990786}" presName="sibTrans" presStyleCnt="0"/>
      <dgm:spPr/>
    </dgm:pt>
    <dgm:pt modelId="{43B786FC-5403-4869-A2B0-5288A168814F}" type="pres">
      <dgm:prSet presAssocID="{CE52A807-2E44-44A7-BD1F-972165263014}" presName="compNode" presStyleCnt="0"/>
      <dgm:spPr/>
    </dgm:pt>
    <dgm:pt modelId="{F421BC96-9933-4E36-893A-154E14530DD9}" type="pres">
      <dgm:prSet presAssocID="{CE52A807-2E44-44A7-BD1F-972165263014}" presName="bgRect" presStyleLbl="bgShp" presStyleIdx="3" presStyleCnt="5"/>
      <dgm:spPr/>
    </dgm:pt>
    <dgm:pt modelId="{C36B0074-4C47-4A9E-A130-BC8855A5C249}" type="pres">
      <dgm:prSet presAssocID="{CE52A807-2E44-44A7-BD1F-972165263014}" presName="iconRect" presStyleLbl="node1" presStyleIdx="3" presStyleCnt="5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516B62A0-E37D-405D-8CB7-505AA190CD4F}" type="pres">
      <dgm:prSet presAssocID="{CE52A807-2E44-44A7-BD1F-972165263014}" presName="spaceRect" presStyleCnt="0"/>
      <dgm:spPr/>
    </dgm:pt>
    <dgm:pt modelId="{EE0C559C-1454-45B1-A605-BBB8E139323E}" type="pres">
      <dgm:prSet presAssocID="{CE52A807-2E44-44A7-BD1F-972165263014}" presName="parTx" presStyleLbl="revTx" presStyleIdx="3" presStyleCnt="5">
        <dgm:presLayoutVars>
          <dgm:chMax val="0"/>
          <dgm:chPref val="0"/>
        </dgm:presLayoutVars>
      </dgm:prSet>
      <dgm:spPr/>
    </dgm:pt>
    <dgm:pt modelId="{0A4E7062-6E95-494E-987E-82A518EA5536}" type="pres">
      <dgm:prSet presAssocID="{50044EA2-C92E-4D24-BA80-8B58853FEE17}" presName="sibTrans" presStyleCnt="0"/>
      <dgm:spPr/>
    </dgm:pt>
    <dgm:pt modelId="{C18A9514-E3A5-4456-90D2-360FB0FE0D39}" type="pres">
      <dgm:prSet presAssocID="{4E9A62AB-B9A8-46A3-BC76-0309EEB3F739}" presName="compNode" presStyleCnt="0"/>
      <dgm:spPr/>
    </dgm:pt>
    <dgm:pt modelId="{6A8B9043-9FDF-4661-AF71-70ED6C08BB9C}" type="pres">
      <dgm:prSet presAssocID="{4E9A62AB-B9A8-46A3-BC76-0309EEB3F739}" presName="bgRect" presStyleLbl="bgShp" presStyleIdx="4" presStyleCnt="5"/>
      <dgm:spPr/>
    </dgm:pt>
    <dgm:pt modelId="{2EB32FBC-FF29-47CD-A9F9-C1B976576F39}" type="pres">
      <dgm:prSet presAssocID="{4E9A62AB-B9A8-46A3-BC76-0309EEB3F739}" presName="iconRect" presStyleLbl="node1" presStyleIdx="4" presStyleCnt="5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ABC20364-53FF-4CEA-99E0-011486BB6EE4}" type="pres">
      <dgm:prSet presAssocID="{4E9A62AB-B9A8-46A3-BC76-0309EEB3F739}" presName="spaceRect" presStyleCnt="0"/>
      <dgm:spPr/>
    </dgm:pt>
    <dgm:pt modelId="{EBF10781-2A0D-4FC3-9ADC-DEEFD8503DD5}" type="pres">
      <dgm:prSet presAssocID="{4E9A62AB-B9A8-46A3-BC76-0309EEB3F739}" presName="parTx" presStyleLbl="revTx" presStyleIdx="4" presStyleCnt="5">
        <dgm:presLayoutVars>
          <dgm:chMax val="0"/>
          <dgm:chPref val="0"/>
        </dgm:presLayoutVars>
      </dgm:prSet>
      <dgm:spPr/>
    </dgm:pt>
  </dgm:ptLst>
  <dgm:cxnLst>
    <dgm:cxn modelId="{A0F8A31A-44F3-44AF-99DD-9FF8504855B8}" type="presOf" srcId="{9ACD1ADB-FC63-4A13-AB65-000B10AFB005}" destId="{13002A62-D3F0-460E-ADDF-192E209F4636}" srcOrd="0" destOrd="0" presId="urn:microsoft.com/office/officeart/2018/2/layout/IconVerticalSolidList"/>
    <dgm:cxn modelId="{98C1205B-C6A7-401D-9250-4E54B395F193}" srcId="{F97FB012-9E79-42F4-BE05-AD271BD53BF8}" destId="{9ACD1ADB-FC63-4A13-AB65-000B10AFB005}" srcOrd="2" destOrd="0" parTransId="{7851F843-FE6D-445B-A130-5CA67EAF40DA}" sibTransId="{A2A121BC-7BFD-485A-AE2C-1C5A7F990786}"/>
    <dgm:cxn modelId="{573A1E45-4765-43BD-9628-1B447F9A2B6D}" srcId="{F97FB012-9E79-42F4-BE05-AD271BD53BF8}" destId="{4E9A62AB-B9A8-46A3-BC76-0309EEB3F739}" srcOrd="4" destOrd="0" parTransId="{B98E6C91-92FE-43F1-AF6D-2C510C219638}" sibTransId="{F919BF6F-A796-44C5-873D-06795BD8FAB3}"/>
    <dgm:cxn modelId="{0C3D1F4B-3DD2-4277-A40A-529A5E8A9AB4}" srcId="{F97FB012-9E79-42F4-BE05-AD271BD53BF8}" destId="{A2751BDA-1800-4747-BC4D-7686611F6226}" srcOrd="1" destOrd="0" parTransId="{F4F35F6B-C56E-4726-B423-188D54363194}" sibTransId="{59FBE0E3-681A-4CA5-9B0C-25E0C9776C01}"/>
    <dgm:cxn modelId="{F2B8A876-D3C0-4B15-9E82-405BDC7745A5}" type="presOf" srcId="{A2751BDA-1800-4747-BC4D-7686611F6226}" destId="{1F5A3524-FDB6-4696-80C9-8D7B98BC6E35}" srcOrd="0" destOrd="0" presId="urn:microsoft.com/office/officeart/2018/2/layout/IconVerticalSolidList"/>
    <dgm:cxn modelId="{C58BFBA5-2533-4FBC-A9DE-A46CC6FF4DFF}" type="presOf" srcId="{4E9A62AB-B9A8-46A3-BC76-0309EEB3F739}" destId="{EBF10781-2A0D-4FC3-9ADC-DEEFD8503DD5}" srcOrd="0" destOrd="0" presId="urn:microsoft.com/office/officeart/2018/2/layout/IconVerticalSolidList"/>
    <dgm:cxn modelId="{447937A8-0D4C-4827-B321-3374BE336A18}" srcId="{F97FB012-9E79-42F4-BE05-AD271BD53BF8}" destId="{9C253468-8F0B-4033-96CD-1C746409101D}" srcOrd="0" destOrd="0" parTransId="{1878343C-E5AC-4512-95DA-1B19790D28D9}" sibTransId="{46F71293-EA3D-4572-932C-D8EFE4616C81}"/>
    <dgm:cxn modelId="{75E686A8-41F6-4F26-9699-12757114303B}" type="presOf" srcId="{F97FB012-9E79-42F4-BE05-AD271BD53BF8}" destId="{7C51CCF1-278F-4778-A61F-9AABEDC0F406}" srcOrd="0" destOrd="0" presId="urn:microsoft.com/office/officeart/2018/2/layout/IconVerticalSolidList"/>
    <dgm:cxn modelId="{A17DDCED-A5E5-4BDF-9094-415249F3AAA0}" type="presOf" srcId="{9C253468-8F0B-4033-96CD-1C746409101D}" destId="{A3516C0F-5698-4F5F-9DD9-64479D9699FE}" srcOrd="0" destOrd="0" presId="urn:microsoft.com/office/officeart/2018/2/layout/IconVerticalSolidList"/>
    <dgm:cxn modelId="{0A0BBBF7-DC24-453E-9A2B-B103E04BE551}" type="presOf" srcId="{CE52A807-2E44-44A7-BD1F-972165263014}" destId="{EE0C559C-1454-45B1-A605-BBB8E139323E}" srcOrd="0" destOrd="0" presId="urn:microsoft.com/office/officeart/2018/2/layout/IconVerticalSolidList"/>
    <dgm:cxn modelId="{2ED500FA-77E0-460B-BD14-9C496FB30CDB}" srcId="{F97FB012-9E79-42F4-BE05-AD271BD53BF8}" destId="{CE52A807-2E44-44A7-BD1F-972165263014}" srcOrd="3" destOrd="0" parTransId="{F75FDE09-6431-4BDA-81CD-171C4E976C5D}" sibTransId="{50044EA2-C92E-4D24-BA80-8B58853FEE17}"/>
    <dgm:cxn modelId="{9F7B2BD5-C22B-4662-A20B-503A459B717F}" type="presParOf" srcId="{7C51CCF1-278F-4778-A61F-9AABEDC0F406}" destId="{D128400F-DE8A-49A5-B5C4-9534BFB7D438}" srcOrd="0" destOrd="0" presId="urn:microsoft.com/office/officeart/2018/2/layout/IconVerticalSolidList"/>
    <dgm:cxn modelId="{9D67EF04-68D1-4186-B857-2E4B552E82EF}" type="presParOf" srcId="{D128400F-DE8A-49A5-B5C4-9534BFB7D438}" destId="{5DA6F812-8055-4592-AE49-35D52F505C58}" srcOrd="0" destOrd="0" presId="urn:microsoft.com/office/officeart/2018/2/layout/IconVerticalSolidList"/>
    <dgm:cxn modelId="{A063AFA8-2C7A-4DD4-A8C8-5D1485F9E186}" type="presParOf" srcId="{D128400F-DE8A-49A5-B5C4-9534BFB7D438}" destId="{21BAA594-3D4B-4AE4-8C08-C38684089725}" srcOrd="1" destOrd="0" presId="urn:microsoft.com/office/officeart/2018/2/layout/IconVerticalSolidList"/>
    <dgm:cxn modelId="{2F0B452A-EC0C-44A0-AB2F-1B6024E5BED4}" type="presParOf" srcId="{D128400F-DE8A-49A5-B5C4-9534BFB7D438}" destId="{7578FDA5-49DD-4EEC-87FA-6AA5ED8A0332}" srcOrd="2" destOrd="0" presId="urn:microsoft.com/office/officeart/2018/2/layout/IconVerticalSolidList"/>
    <dgm:cxn modelId="{143E0DAD-8627-4646-AB94-25134E88B067}" type="presParOf" srcId="{D128400F-DE8A-49A5-B5C4-9534BFB7D438}" destId="{A3516C0F-5698-4F5F-9DD9-64479D9699FE}" srcOrd="3" destOrd="0" presId="urn:microsoft.com/office/officeart/2018/2/layout/IconVerticalSolidList"/>
    <dgm:cxn modelId="{65C1C603-C384-4D07-BFB8-5C05BD59B4FD}" type="presParOf" srcId="{7C51CCF1-278F-4778-A61F-9AABEDC0F406}" destId="{A0E8326E-A430-4FD9-A2F5-AC2211C69609}" srcOrd="1" destOrd="0" presId="urn:microsoft.com/office/officeart/2018/2/layout/IconVerticalSolidList"/>
    <dgm:cxn modelId="{64374C7B-53E2-4D13-A223-C3F571BBDF3E}" type="presParOf" srcId="{7C51CCF1-278F-4778-A61F-9AABEDC0F406}" destId="{70FCEA3F-3F6C-454F-8015-4832BB9845BC}" srcOrd="2" destOrd="0" presId="urn:microsoft.com/office/officeart/2018/2/layout/IconVerticalSolidList"/>
    <dgm:cxn modelId="{533A23F6-1927-4761-B9C1-8F034D40DCE8}" type="presParOf" srcId="{70FCEA3F-3F6C-454F-8015-4832BB9845BC}" destId="{2B8B6481-B8CC-4E38-9063-923397CF8D22}" srcOrd="0" destOrd="0" presId="urn:microsoft.com/office/officeart/2018/2/layout/IconVerticalSolidList"/>
    <dgm:cxn modelId="{F25B89C7-AA2C-4027-8A2F-3B9CD31C9DD4}" type="presParOf" srcId="{70FCEA3F-3F6C-454F-8015-4832BB9845BC}" destId="{B9EBD291-00CE-47F3-AE77-EFBF4E59AB89}" srcOrd="1" destOrd="0" presId="urn:microsoft.com/office/officeart/2018/2/layout/IconVerticalSolidList"/>
    <dgm:cxn modelId="{2B66221F-83C7-4079-94D1-68C1FD6B52AA}" type="presParOf" srcId="{70FCEA3F-3F6C-454F-8015-4832BB9845BC}" destId="{FA3D7076-1039-460B-BC28-BF9F4B032F81}" srcOrd="2" destOrd="0" presId="urn:microsoft.com/office/officeart/2018/2/layout/IconVerticalSolidList"/>
    <dgm:cxn modelId="{38E2E10D-A6D4-41EA-86A0-E38B9AAD5D3B}" type="presParOf" srcId="{70FCEA3F-3F6C-454F-8015-4832BB9845BC}" destId="{1F5A3524-FDB6-4696-80C9-8D7B98BC6E35}" srcOrd="3" destOrd="0" presId="urn:microsoft.com/office/officeart/2018/2/layout/IconVerticalSolidList"/>
    <dgm:cxn modelId="{03128E44-E569-4EA2-B1CB-CDD568B30762}" type="presParOf" srcId="{7C51CCF1-278F-4778-A61F-9AABEDC0F406}" destId="{D629A465-5895-45EE-B357-85B88020C7E8}" srcOrd="3" destOrd="0" presId="urn:microsoft.com/office/officeart/2018/2/layout/IconVerticalSolidList"/>
    <dgm:cxn modelId="{A1DEEAFF-A698-4013-8F9B-4265D58D74E6}" type="presParOf" srcId="{7C51CCF1-278F-4778-A61F-9AABEDC0F406}" destId="{96761B28-4AEF-4E4F-9A3D-91D96D597AA7}" srcOrd="4" destOrd="0" presId="urn:microsoft.com/office/officeart/2018/2/layout/IconVerticalSolidList"/>
    <dgm:cxn modelId="{8C6D4CC7-915C-40C7-B1A2-957D09E959A4}" type="presParOf" srcId="{96761B28-4AEF-4E4F-9A3D-91D96D597AA7}" destId="{65DFF72C-40E7-4938-AE88-91E1573DB9E0}" srcOrd="0" destOrd="0" presId="urn:microsoft.com/office/officeart/2018/2/layout/IconVerticalSolidList"/>
    <dgm:cxn modelId="{9DD817B6-427E-4444-A612-873B0176D1D6}" type="presParOf" srcId="{96761B28-4AEF-4E4F-9A3D-91D96D597AA7}" destId="{F825E7CF-06C4-4406-9A20-6B3F6CBB009B}" srcOrd="1" destOrd="0" presId="urn:microsoft.com/office/officeart/2018/2/layout/IconVerticalSolidList"/>
    <dgm:cxn modelId="{A183E9F8-0962-4D92-8743-6020C470DFF1}" type="presParOf" srcId="{96761B28-4AEF-4E4F-9A3D-91D96D597AA7}" destId="{4CB93979-E7EF-466E-A852-4F0A3F18F96D}" srcOrd="2" destOrd="0" presId="urn:microsoft.com/office/officeart/2018/2/layout/IconVerticalSolidList"/>
    <dgm:cxn modelId="{28231A1D-66E1-4D8E-A5CF-6874F9DFE36F}" type="presParOf" srcId="{96761B28-4AEF-4E4F-9A3D-91D96D597AA7}" destId="{13002A62-D3F0-460E-ADDF-192E209F4636}" srcOrd="3" destOrd="0" presId="urn:microsoft.com/office/officeart/2018/2/layout/IconVerticalSolidList"/>
    <dgm:cxn modelId="{4BE741D7-B8F4-4BEE-9D6C-61C1E6E18BB0}" type="presParOf" srcId="{7C51CCF1-278F-4778-A61F-9AABEDC0F406}" destId="{76D2B88C-B8A3-427A-AD4A-76AA03E088BD}" srcOrd="5" destOrd="0" presId="urn:microsoft.com/office/officeart/2018/2/layout/IconVerticalSolidList"/>
    <dgm:cxn modelId="{E709D6CD-D37E-4275-BD90-CFDB58F33071}" type="presParOf" srcId="{7C51CCF1-278F-4778-A61F-9AABEDC0F406}" destId="{43B786FC-5403-4869-A2B0-5288A168814F}" srcOrd="6" destOrd="0" presId="urn:microsoft.com/office/officeart/2018/2/layout/IconVerticalSolidList"/>
    <dgm:cxn modelId="{21465304-CCD2-455A-9D2F-A2A8D5DC2A63}" type="presParOf" srcId="{43B786FC-5403-4869-A2B0-5288A168814F}" destId="{F421BC96-9933-4E36-893A-154E14530DD9}" srcOrd="0" destOrd="0" presId="urn:microsoft.com/office/officeart/2018/2/layout/IconVerticalSolidList"/>
    <dgm:cxn modelId="{975073CF-7A7F-40AA-BE09-C798B3D91135}" type="presParOf" srcId="{43B786FC-5403-4869-A2B0-5288A168814F}" destId="{C36B0074-4C47-4A9E-A130-BC8855A5C249}" srcOrd="1" destOrd="0" presId="urn:microsoft.com/office/officeart/2018/2/layout/IconVerticalSolidList"/>
    <dgm:cxn modelId="{1322E341-B845-44C8-AE63-297C8795A084}" type="presParOf" srcId="{43B786FC-5403-4869-A2B0-5288A168814F}" destId="{516B62A0-E37D-405D-8CB7-505AA190CD4F}" srcOrd="2" destOrd="0" presId="urn:microsoft.com/office/officeart/2018/2/layout/IconVerticalSolidList"/>
    <dgm:cxn modelId="{CCDAB700-93DB-4336-B6FA-8C3CFB445517}" type="presParOf" srcId="{43B786FC-5403-4869-A2B0-5288A168814F}" destId="{EE0C559C-1454-45B1-A605-BBB8E139323E}" srcOrd="3" destOrd="0" presId="urn:microsoft.com/office/officeart/2018/2/layout/IconVerticalSolidList"/>
    <dgm:cxn modelId="{79DC209D-256A-4F43-ACD7-E8948F5A7BA9}" type="presParOf" srcId="{7C51CCF1-278F-4778-A61F-9AABEDC0F406}" destId="{0A4E7062-6E95-494E-987E-82A518EA5536}" srcOrd="7" destOrd="0" presId="urn:microsoft.com/office/officeart/2018/2/layout/IconVerticalSolidList"/>
    <dgm:cxn modelId="{6E8A6C36-548D-4188-9C9D-6473033CF481}" type="presParOf" srcId="{7C51CCF1-278F-4778-A61F-9AABEDC0F406}" destId="{C18A9514-E3A5-4456-90D2-360FB0FE0D39}" srcOrd="8" destOrd="0" presId="urn:microsoft.com/office/officeart/2018/2/layout/IconVerticalSolidList"/>
    <dgm:cxn modelId="{93699D02-4BE5-47C6-8AA8-ABAB2FA481B8}" type="presParOf" srcId="{C18A9514-E3A5-4456-90D2-360FB0FE0D39}" destId="{6A8B9043-9FDF-4661-AF71-70ED6C08BB9C}" srcOrd="0" destOrd="0" presId="urn:microsoft.com/office/officeart/2018/2/layout/IconVerticalSolidList"/>
    <dgm:cxn modelId="{FC61FE3B-EC31-420A-B47F-E68250950227}" type="presParOf" srcId="{C18A9514-E3A5-4456-90D2-360FB0FE0D39}" destId="{2EB32FBC-FF29-47CD-A9F9-C1B976576F39}" srcOrd="1" destOrd="0" presId="urn:microsoft.com/office/officeart/2018/2/layout/IconVerticalSolidList"/>
    <dgm:cxn modelId="{BA9F3BDC-1010-4BCD-814F-A6FC12D754C8}" type="presParOf" srcId="{C18A9514-E3A5-4456-90D2-360FB0FE0D39}" destId="{ABC20364-53FF-4CEA-99E0-011486BB6EE4}" srcOrd="2" destOrd="0" presId="urn:microsoft.com/office/officeart/2018/2/layout/IconVerticalSolidList"/>
    <dgm:cxn modelId="{09829A3A-C712-4EA9-995C-EEE83475EC5B}" type="presParOf" srcId="{C18A9514-E3A5-4456-90D2-360FB0FE0D39}" destId="{EBF10781-2A0D-4FC3-9ADC-DEEFD8503DD5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A6F812-8055-4592-AE49-35D52F505C58}">
      <dsp:nvSpPr>
        <dsp:cNvPr id="0" name=""/>
        <dsp:cNvSpPr/>
      </dsp:nvSpPr>
      <dsp:spPr>
        <a:xfrm>
          <a:off x="0" y="4795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1BAA594-3D4B-4AE4-8C08-C38684089725}">
      <dsp:nvSpPr>
        <dsp:cNvPr id="0" name=""/>
        <dsp:cNvSpPr/>
      </dsp:nvSpPr>
      <dsp:spPr>
        <a:xfrm>
          <a:off x="168970" y="130476"/>
          <a:ext cx="307518" cy="307218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3516C0F-5698-4F5F-9DD9-64479D9699FE}">
      <dsp:nvSpPr>
        <dsp:cNvPr id="0" name=""/>
        <dsp:cNvSpPr/>
      </dsp:nvSpPr>
      <dsp:spPr>
        <a:xfrm>
          <a:off x="645459" y="4795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Part of Windows</a:t>
          </a:r>
          <a:r>
            <a:rPr lang="en-US" sz="1400" kern="1200"/>
            <a:t> – everything required for this feature ships with Windows 10 Pro and Enterprise. No need to download a VHD!</a:t>
          </a:r>
        </a:p>
      </dsp:txBody>
      <dsp:txXfrm>
        <a:off x="645459" y="4795"/>
        <a:ext cx="5939769" cy="628401"/>
      </dsp:txXfrm>
    </dsp:sp>
    <dsp:sp modelId="{2B8B6481-B8CC-4E38-9063-923397CF8D22}">
      <dsp:nvSpPr>
        <dsp:cNvPr id="0" name=""/>
        <dsp:cNvSpPr/>
      </dsp:nvSpPr>
      <dsp:spPr>
        <a:xfrm>
          <a:off x="0" y="790297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EBD291-00CE-47F3-AE77-EFBF4E59AB89}">
      <dsp:nvSpPr>
        <dsp:cNvPr id="0" name=""/>
        <dsp:cNvSpPr/>
      </dsp:nvSpPr>
      <dsp:spPr>
        <a:xfrm>
          <a:off x="168970" y="915977"/>
          <a:ext cx="307518" cy="307218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A3524-FDB6-4696-80C9-8D7B98BC6E35}">
      <dsp:nvSpPr>
        <dsp:cNvPr id="0" name=""/>
        <dsp:cNvSpPr/>
      </dsp:nvSpPr>
      <dsp:spPr>
        <a:xfrm>
          <a:off x="645459" y="790297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Pristine</a:t>
          </a:r>
          <a:r>
            <a:rPr lang="en-US" sz="1400" kern="1200"/>
            <a:t> – every time Windows Sandbox runs, it’s as clean as a brand-new installation of Windows</a:t>
          </a:r>
        </a:p>
      </dsp:txBody>
      <dsp:txXfrm>
        <a:off x="645459" y="790297"/>
        <a:ext cx="5939769" cy="628401"/>
      </dsp:txXfrm>
    </dsp:sp>
    <dsp:sp modelId="{65DFF72C-40E7-4938-AE88-91E1573DB9E0}">
      <dsp:nvSpPr>
        <dsp:cNvPr id="0" name=""/>
        <dsp:cNvSpPr/>
      </dsp:nvSpPr>
      <dsp:spPr>
        <a:xfrm>
          <a:off x="0" y="1575799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825E7CF-06C4-4406-9A20-6B3F6CBB009B}">
      <dsp:nvSpPr>
        <dsp:cNvPr id="0" name=""/>
        <dsp:cNvSpPr/>
      </dsp:nvSpPr>
      <dsp:spPr>
        <a:xfrm>
          <a:off x="168970" y="1701479"/>
          <a:ext cx="307518" cy="307218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3002A62-D3F0-460E-ADDF-192E209F4636}">
      <dsp:nvSpPr>
        <dsp:cNvPr id="0" name=""/>
        <dsp:cNvSpPr/>
      </dsp:nvSpPr>
      <dsp:spPr>
        <a:xfrm>
          <a:off x="645459" y="1575799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Disposable</a:t>
          </a:r>
          <a:r>
            <a:rPr lang="en-US" sz="1400" kern="1200"/>
            <a:t> – nothing persists on the device; everything is discarded after you close the application</a:t>
          </a:r>
        </a:p>
      </dsp:txBody>
      <dsp:txXfrm>
        <a:off x="645459" y="1575799"/>
        <a:ext cx="5939769" cy="628401"/>
      </dsp:txXfrm>
    </dsp:sp>
    <dsp:sp modelId="{F421BC96-9933-4E36-893A-154E14530DD9}">
      <dsp:nvSpPr>
        <dsp:cNvPr id="0" name=""/>
        <dsp:cNvSpPr/>
      </dsp:nvSpPr>
      <dsp:spPr>
        <a:xfrm>
          <a:off x="0" y="2361301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36B0074-4C47-4A9E-A130-BC8855A5C249}">
      <dsp:nvSpPr>
        <dsp:cNvPr id="0" name=""/>
        <dsp:cNvSpPr/>
      </dsp:nvSpPr>
      <dsp:spPr>
        <a:xfrm>
          <a:off x="168970" y="2486981"/>
          <a:ext cx="307518" cy="307218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0C559C-1454-45B1-A605-BBB8E139323E}">
      <dsp:nvSpPr>
        <dsp:cNvPr id="0" name=""/>
        <dsp:cNvSpPr/>
      </dsp:nvSpPr>
      <dsp:spPr>
        <a:xfrm>
          <a:off x="645459" y="2361301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Secure</a:t>
          </a:r>
          <a:r>
            <a:rPr lang="en-US" sz="1400" kern="1200"/>
            <a:t> – uses hardware-based virtualization for kernel isolation, which relies on the Microsoft’s hypervisor to run a separate kernel which isolates Windows Sandbox from the host</a:t>
          </a:r>
        </a:p>
      </dsp:txBody>
      <dsp:txXfrm>
        <a:off x="645459" y="2361301"/>
        <a:ext cx="5939769" cy="628401"/>
      </dsp:txXfrm>
    </dsp:sp>
    <dsp:sp modelId="{6A8B9043-9FDF-4661-AF71-70ED6C08BB9C}">
      <dsp:nvSpPr>
        <dsp:cNvPr id="0" name=""/>
        <dsp:cNvSpPr/>
      </dsp:nvSpPr>
      <dsp:spPr>
        <a:xfrm>
          <a:off x="0" y="3146802"/>
          <a:ext cx="6623999" cy="558578"/>
        </a:xfrm>
        <a:prstGeom prst="roundRect">
          <a:avLst>
            <a:gd name="adj" fmla="val 10000"/>
          </a:avLst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B32FBC-FF29-47CD-A9F9-C1B976576F39}">
      <dsp:nvSpPr>
        <dsp:cNvPr id="0" name=""/>
        <dsp:cNvSpPr/>
      </dsp:nvSpPr>
      <dsp:spPr>
        <a:xfrm>
          <a:off x="168970" y="3272482"/>
          <a:ext cx="307518" cy="307218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F10781-2A0D-4FC3-9ADC-DEEFD8503DD5}">
      <dsp:nvSpPr>
        <dsp:cNvPr id="0" name=""/>
        <dsp:cNvSpPr/>
      </dsp:nvSpPr>
      <dsp:spPr>
        <a:xfrm>
          <a:off x="645459" y="3146802"/>
          <a:ext cx="5939769" cy="6284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506" tIns="66506" rIns="66506" bIns="66506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1" kern="1200"/>
            <a:t>Efficient</a:t>
          </a:r>
          <a:r>
            <a:rPr lang="en-US" sz="1400" kern="1200"/>
            <a:t> – uses integrated kernel scheduler, smart memory management, and virtual GPU</a:t>
          </a:r>
        </a:p>
      </dsp:txBody>
      <dsp:txXfrm>
        <a:off x="645459" y="3146802"/>
        <a:ext cx="5939769" cy="62840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8-1-2021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https://dev.to/mxschmitt/using-jest-with-playwright-40lh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24746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https://github.com/lucasjellema/playwright-scenarios/tree/main/floating_menu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1043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AE837-22C9-431C-8F9A-9C6B3F385254}" type="datetime1">
              <a:rPr lang="en-US" noProof="0" smtClean="0"/>
              <a:t>08-Jan-21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2021 | Playwright browser automation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976388-95E9-4F0A-B2A9-5DE966849335}" type="datetime1">
              <a:rPr lang="en-US" smtClean="0"/>
              <a:t>08-Jan-21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A2BC52-AB24-41D9-BEA8-44870F64C308}" type="datetime1">
              <a:rPr lang="en-US" smtClean="0"/>
              <a:t>08-Jan-21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8451C2-0D51-4A50-9C08-0EFD48B04B8A}" type="datetime1">
              <a:rPr lang="en-US" smtClean="0"/>
              <a:t>08-Jan-21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B9A77D-7F05-4141-8A31-E62E76F052AF}" type="datetime1">
              <a:rPr lang="en-US" smtClean="0"/>
              <a:t>08-Jan-21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F30CF5-5F83-4609-9081-7FC59B083BDF}" type="datetime1">
              <a:rPr lang="en-US" smtClean="0"/>
              <a:t>08-Jan-21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C3F8D-42BB-4172-8CFB-C3399156A865}" type="datetime1">
              <a:rPr lang="en-US" smtClean="0"/>
              <a:t>08-Jan-21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797BE3-AA05-4C8B-A84E-4B68F1F25D4B}" type="datetime1">
              <a:rPr lang="en-US" smtClean="0"/>
              <a:t>08-Jan-21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F48D40-98CC-4E7B-BDE6-8B8353CE6208}" type="datetime1">
              <a:rPr lang="en-US" smtClean="0"/>
              <a:t>08-Jan-21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FED2EA-3BFE-4786-9FD3-9CB60506D3D5}" type="datetime1">
              <a:rPr lang="en-US" smtClean="0"/>
              <a:t>08-Jan-21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E5A6F0-4517-4E56-B945-56E422A7EE7F}" type="datetime1">
              <a:rPr lang="en-US" noProof="0" smtClean="0"/>
              <a:t>08-Jan-21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2021 | Playwright browser automation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C3FA6201-88C6-4996-92E9-4DCC9778CF9A}" type="datetime1">
              <a:rPr lang="en-US" smtClean="0"/>
              <a:t>08-Jan-21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2021 | Playwright browser automation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387FB316-0E78-4F87-8C00-555B547625B5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28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1.png"/><Relationship Id="rId7" Type="http://schemas.openxmlformats.org/officeDocument/2006/relationships/image" Target="../media/image1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2.png"/><Relationship Id="rId4" Type="http://schemas.openxmlformats.org/officeDocument/2006/relationships/image" Target="../media/image8.png"/><Relationship Id="rId9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7.jpe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4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Relationship Id="rId9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slideLayout" Target="../slideLayouts/slideLayout5.xml"/><Relationship Id="rId1" Type="http://schemas.openxmlformats.org/officeDocument/2006/relationships/video" Target="https://www.youtube.com/embed/5JwZ2Z6Kbdc?feature=oembed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1.png"/><Relationship Id="rId7" Type="http://schemas.openxmlformats.org/officeDocument/2006/relationships/image" Target="../media/image56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22.png"/><Relationship Id="rId10" Type="http://schemas.openxmlformats.org/officeDocument/2006/relationships/image" Target="../media/image59.jpeg"/><Relationship Id="rId4" Type="http://schemas.openxmlformats.org/officeDocument/2006/relationships/image" Target="../media/image8.png"/><Relationship Id="rId9" Type="http://schemas.openxmlformats.org/officeDocument/2006/relationships/image" Target="../media/image58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13" Type="http://schemas.openxmlformats.org/officeDocument/2006/relationships/image" Target="../media/image62.png"/><Relationship Id="rId3" Type="http://schemas.openxmlformats.org/officeDocument/2006/relationships/image" Target="../media/image21.png"/><Relationship Id="rId7" Type="http://schemas.openxmlformats.org/officeDocument/2006/relationships/image" Target="../media/image56.svg"/><Relationship Id="rId12" Type="http://schemas.openxmlformats.org/officeDocument/2006/relationships/image" Target="../media/image61.png"/><Relationship Id="rId2" Type="http://schemas.openxmlformats.org/officeDocument/2006/relationships/image" Target="../media/image54.png"/><Relationship Id="rId16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22.png"/><Relationship Id="rId15" Type="http://schemas.openxmlformats.org/officeDocument/2006/relationships/image" Target="../media/image64.png"/><Relationship Id="rId10" Type="http://schemas.openxmlformats.org/officeDocument/2006/relationships/image" Target="../media/image59.jpeg"/><Relationship Id="rId4" Type="http://schemas.openxmlformats.org/officeDocument/2006/relationships/image" Target="../media/image8.png"/><Relationship Id="rId9" Type="http://schemas.openxmlformats.org/officeDocument/2006/relationships/image" Target="../media/image58.svg"/><Relationship Id="rId1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2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8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.png"/><Relationship Id="rId7" Type="http://schemas.openxmlformats.org/officeDocument/2006/relationships/image" Target="../media/image8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27.jpeg"/><Relationship Id="rId4" Type="http://schemas.openxmlformats.org/officeDocument/2006/relationships/image" Target="../media/image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nagit_SNG85D">
            <a:extLst>
              <a:ext uri="{FF2B5EF4-FFF2-40B4-BE49-F238E27FC236}">
                <a16:creationId xmlns:a16="http://schemas.microsoft.com/office/drawing/2014/main" id="{B69446CA-1540-4511-8F42-95BE06130EC5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2"/>
          <a:srcRect t="27798" b="27798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 err="1"/>
              <a:t>Playwright</a:t>
            </a:r>
            <a:br>
              <a:rPr lang="nl-NL" dirty="0"/>
            </a:br>
            <a:br>
              <a:rPr lang="nl-NL" dirty="0"/>
            </a:br>
            <a:r>
              <a:rPr lang="nl-NL" dirty="0"/>
              <a:t>Automation of browser </a:t>
            </a:r>
            <a:r>
              <a:rPr lang="nl-NL" dirty="0" err="1"/>
              <a:t>interaction</a:t>
            </a:r>
            <a:endParaRPr lang="nl-NL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4DC08C8-221E-4AA4-9AB9-875A153AABF5}"/>
              </a:ext>
            </a:extLst>
          </p:cNvPr>
          <p:cNvGrpSpPr/>
          <p:nvPr/>
        </p:nvGrpSpPr>
        <p:grpSpPr>
          <a:xfrm>
            <a:off x="681150" y="972001"/>
            <a:ext cx="5023108" cy="3024000"/>
            <a:chOff x="-266759" y="-102787"/>
            <a:chExt cx="10339344" cy="5143500"/>
          </a:xfrm>
        </p:grpSpPr>
        <p:pic>
          <p:nvPicPr>
            <p:cNvPr id="7" name="Picture 2" descr="What if cyber gangs control the robots? - Raconteur">
              <a:extLst>
                <a:ext uri="{FF2B5EF4-FFF2-40B4-BE49-F238E27FC236}">
                  <a16:creationId xmlns:a16="http://schemas.microsoft.com/office/drawing/2014/main" id="{8084A3AF-F319-4937-B260-9328FB4CF8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6759" y="-102787"/>
              <a:ext cx="9144000" cy="51435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3B1E0A1-8938-4149-AB0B-DB20E319D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644470">
              <a:off x="4549401" y="1578794"/>
              <a:ext cx="5523184" cy="1613821"/>
            </a:xfrm>
            <a:prstGeom prst="rect">
              <a:avLst/>
            </a:prstGeom>
            <a:scene3d>
              <a:camera prst="perspectiveContrastingLeftFacing" fov="0">
                <a:rot lat="998686" lon="3900000" rev="1200000"/>
              </a:camera>
              <a:lightRig rig="threePt" dir="t"/>
            </a:scene3d>
          </p:spPr>
        </p:pic>
      </p:grpSp>
      <p:pic>
        <p:nvPicPr>
          <p:cNvPr id="9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65CB2349-2D3B-41A0-B987-D6EB0C4689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5332410" y="47680"/>
            <a:ext cx="3722400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864F379-75AD-4AAC-828C-1429B61172D9}"/>
              </a:ext>
            </a:extLst>
          </p:cNvPr>
          <p:cNvSpPr txBox="1"/>
          <p:nvPr/>
        </p:nvSpPr>
        <p:spPr>
          <a:xfrm>
            <a:off x="78658" y="4345313"/>
            <a:ext cx="3975640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sz="1350" b="1" kern="1200" dirty="0">
                <a:ea typeface="+mn-ea"/>
                <a:cs typeface="+mn-cs"/>
              </a:rPr>
              <a:t>2021</a:t>
            </a: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AMIS | Conclusion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4FD84AD-E8FB-4CB3-807D-DB7E0AB1D762}"/>
              </a:ext>
            </a:extLst>
          </p:cNvPr>
          <p:cNvSpPr txBox="1"/>
          <p:nvPr/>
        </p:nvSpPr>
        <p:spPr>
          <a:xfrm>
            <a:off x="5866719" y="4758966"/>
            <a:ext cx="3258905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sources: github.com/lucasjellema/playwright-scenarios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3DB79F1-5D9E-48D6-A35E-CC6ABDAA57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98661" y="4626207"/>
            <a:ext cx="434378" cy="358171"/>
          </a:xfrm>
          <a:prstGeom prst="rect">
            <a:avLst/>
          </a:prstGeom>
        </p:spPr>
      </p:pic>
      <p:pic>
        <p:nvPicPr>
          <p:cNvPr id="13" name="Picture 2" descr="IMDb - Wikipedia">
            <a:extLst>
              <a:ext uri="{FF2B5EF4-FFF2-40B4-BE49-F238E27FC236}">
                <a16:creationId xmlns:a16="http://schemas.microsoft.com/office/drawing/2014/main" id="{F950695F-E3C8-42D8-9F14-96ABEEC2F4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7092">
            <a:off x="4278435" y="2517133"/>
            <a:ext cx="665367" cy="335456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Auto-Translation with Google Translate - Translation.io">
            <a:extLst>
              <a:ext uri="{FF2B5EF4-FFF2-40B4-BE49-F238E27FC236}">
                <a16:creationId xmlns:a16="http://schemas.microsoft.com/office/drawing/2014/main" id="{7F1C8B9B-2FB8-440C-BB7D-385534EE23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25511">
            <a:off x="3481959" y="2355757"/>
            <a:ext cx="1448505" cy="289701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500888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384133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393285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0A09C342-AEED-4840-AFB1-07DE719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2569" y="1311104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0702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UI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60798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65471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7825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315871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76550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323182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195157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204309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323665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0A09C342-AEED-4840-AFB1-07DE719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09" y="1311104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7970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published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60798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65471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7825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315871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76550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323182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195157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204309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323665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70" y="2245889"/>
            <a:ext cx="3602344" cy="7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B2ACB05-1141-44B6-A0D6-48FFFD17C30D}"/>
              </a:ext>
            </a:extLst>
          </p:cNvPr>
          <p:cNvSpPr/>
          <p:nvPr/>
        </p:nvSpPr>
        <p:spPr>
          <a:xfrm>
            <a:off x="176150" y="1293851"/>
            <a:ext cx="1623848" cy="952038"/>
          </a:xfrm>
          <a:prstGeom prst="wedgeRectCallout">
            <a:avLst>
              <a:gd name="adj1" fmla="val 83536"/>
              <a:gd name="adj2" fmla="val 12045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Translation API to easily translate a text from source to target language</a:t>
            </a:r>
          </a:p>
        </p:txBody>
      </p:sp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A26D43F8-7409-4516-BE13-4BF3F486B0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2809" y="1352342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335633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published as API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7A48D-F4A4-412A-8F2A-48EA1200C7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122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23345161-B017-466C-8877-93D775735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4809" y="3821240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4000614" y="2394130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4101115" y="311230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5090E89C-164B-4241-8DA8-D8468E6EA281}"/>
              </a:ext>
            </a:extLst>
          </p:cNvPr>
          <p:cNvGrpSpPr/>
          <p:nvPr/>
        </p:nvGrpSpPr>
        <p:grpSpPr>
          <a:xfrm>
            <a:off x="4880537" y="3135632"/>
            <a:ext cx="1888446" cy="557266"/>
            <a:chOff x="2784066" y="2607988"/>
            <a:chExt cx="3944394" cy="1554480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5A75A9B-0805-44DB-B196-09B54B080886}"/>
                </a:ext>
              </a:extLst>
            </p:cNvPr>
            <p:cNvSpPr/>
            <p:nvPr/>
          </p:nvSpPr>
          <p:spPr>
            <a:xfrm>
              <a:off x="2784066" y="2607988"/>
              <a:ext cx="2557553" cy="15544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10" name="Picture 2">
              <a:extLst>
                <a:ext uri="{FF2B5EF4-FFF2-40B4-BE49-F238E27FC236}">
                  <a16:creationId xmlns:a16="http://schemas.microsoft.com/office/drawing/2014/main" id="{F22DD5B9-92D8-483B-9F51-60E128EA0FC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272" y="2654714"/>
              <a:ext cx="823980" cy="50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4" descr="Playwright (vs. Puppeteer): Cross-Browser Testing done right - DEV">
              <a:extLst>
                <a:ext uri="{FF2B5EF4-FFF2-40B4-BE49-F238E27FC236}">
                  <a16:creationId xmlns:a16="http://schemas.microsoft.com/office/drawing/2014/main" id="{F8F39A7C-D9B8-4791-A370-49C00B9A043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1" b="44702"/>
            <a:stretch/>
          </p:blipFill>
          <p:spPr bwMode="auto">
            <a:xfrm>
              <a:off x="2919270" y="3782549"/>
              <a:ext cx="1478950" cy="2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DE7F70E6-DB44-4A3E-B4C4-B1A3ED8C6323}"/>
                </a:ext>
              </a:extLst>
            </p:cNvPr>
            <p:cNvSpPr/>
            <p:nvPr/>
          </p:nvSpPr>
          <p:spPr>
            <a:xfrm>
              <a:off x="5602535" y="3158715"/>
              <a:ext cx="1125925" cy="446487"/>
            </a:xfrm>
            <a:prstGeom prst="rightArrow">
              <a:avLst/>
            </a:prstGeom>
            <a:solidFill>
              <a:srgbClr val="A2C3FA"/>
            </a:solidFill>
            <a:ln>
              <a:solidFill>
                <a:srgbClr val="3A6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3" name="Picture 6" descr="Chromium (web browser) - Wikipedia">
              <a:extLst>
                <a:ext uri="{FF2B5EF4-FFF2-40B4-BE49-F238E27FC236}">
                  <a16:creationId xmlns:a16="http://schemas.microsoft.com/office/drawing/2014/main" id="{D61C9F55-901F-4F29-9DD4-E10C20A903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365" y="2765503"/>
              <a:ext cx="1239450" cy="123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Arrow: Left-Right 13">
              <a:extLst>
                <a:ext uri="{FF2B5EF4-FFF2-40B4-BE49-F238E27FC236}">
                  <a16:creationId xmlns:a16="http://schemas.microsoft.com/office/drawing/2014/main" id="{577920B6-3E2C-4ACC-B5BC-8E5F4717CD23}"/>
                </a:ext>
              </a:extLst>
            </p:cNvPr>
            <p:cNvSpPr/>
            <p:nvPr/>
          </p:nvSpPr>
          <p:spPr>
            <a:xfrm>
              <a:off x="3855969" y="3231822"/>
              <a:ext cx="623004" cy="37338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7" name="Picture 2" descr="robot-computer - iMUIS Online">
              <a:extLst>
                <a:ext uri="{FF2B5EF4-FFF2-40B4-BE49-F238E27FC236}">
                  <a16:creationId xmlns:a16="http://schemas.microsoft.com/office/drawing/2014/main" id="{B320F9BA-C4F4-495A-B560-E60FFCE91F8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068" y="3236652"/>
              <a:ext cx="821418" cy="342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6523" y="2466591"/>
            <a:ext cx="2498834" cy="49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5E7BDA-A7D7-4205-898B-E0EA3FD06D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2767" y="3725982"/>
            <a:ext cx="4216465" cy="1144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079ACD5-AB11-4FFC-B7C5-1E50EA5386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15" y="78173"/>
            <a:ext cx="5168989" cy="243019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624963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Translation API (powered by Google Translate)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context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navigationPromise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page.waitForNavigation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`https://translate.google.com/?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sl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}&amp;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tl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navigationPromise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2" descr="Auto-Translation with Google Translate - Translation.io">
            <a:extLst>
              <a:ext uri="{FF2B5EF4-FFF2-40B4-BE49-F238E27FC236}">
                <a16:creationId xmlns:a16="http://schemas.microsoft.com/office/drawing/2014/main" id="{8A3AC375-16EC-422B-A53B-EAA06AB8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28" y="1170503"/>
            <a:ext cx="2146624" cy="4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C02D2DFF-C80C-4EBD-82F8-C87CB7B3A0B3}"/>
              </a:ext>
            </a:extLst>
          </p:cNvPr>
          <p:cNvCxnSpPr/>
          <p:nvPr/>
        </p:nvCxnSpPr>
        <p:spPr>
          <a:xfrm>
            <a:off x="4137660" y="937260"/>
            <a:ext cx="76200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374FD85F-257E-478D-B921-7FF4A7E5D9EB}"/>
              </a:ext>
            </a:extLst>
          </p:cNvPr>
          <p:cNvCxnSpPr/>
          <p:nvPr/>
        </p:nvCxnSpPr>
        <p:spPr>
          <a:xfrm>
            <a:off x="5349240" y="937260"/>
            <a:ext cx="1257300" cy="731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06446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of Translation API (powered by Google Translate)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browser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({ headless: true })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context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page =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const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navigationPromise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page.waitForNavigation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(`https://translate.google.com/?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sl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}&amp;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tl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=${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}`)</a:t>
            </a:r>
          </a:p>
          <a:p>
            <a:r>
              <a:rPr lang="en-US" sz="1100" b="0" dirty="0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    await </a:t>
            </a:r>
            <a:r>
              <a:rPr lang="en-US" sz="1100" b="0" dirty="0" err="1">
                <a:solidFill>
                  <a:schemeClr val="bg1">
                    <a:lumMod val="50000"/>
                  </a:schemeClr>
                </a:solidFill>
                <a:effectLst/>
                <a:latin typeface="Consolas" panose="020B0609020204030204" pitchFamily="49" charset="0"/>
              </a:rPr>
              <a:t>navigationPromise</a:t>
            </a:r>
            <a:endParaRPr lang="en-US" sz="1100" b="0" dirty="0">
              <a:solidFill>
                <a:schemeClr val="bg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  await 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page.waitForSelector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1100" dirty="0" err="1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textarea</a:t>
            </a:r>
            <a:r>
              <a:rPr lang="en-US" sz="1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')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set text to translate in the source 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; note: if length of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&gt; 5000, </a:t>
            </a:r>
            <a:b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   // then we should process the 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 in multiple (parallel processed) slices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page.fill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textarea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give Google Translate a little time to perform the translation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sleep(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800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get translations from target area (which consists of one or more spans): '.</a:t>
            </a:r>
            <a:r>
              <a:rPr lang="en-US" sz="1100" b="0" dirty="0" err="1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VIiyi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 &gt; span &gt; span'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translatedLines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page.$$eval(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VIiyi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&gt; span &gt; span"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(spans)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spans.map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(span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span.innerText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 });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concatenate the individual lines to a single string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translation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translatedLines.reduce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((accumulator, line)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accumulator + line)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browser.close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translation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pic>
        <p:nvPicPr>
          <p:cNvPr id="8" name="Picture 2" descr="Auto-Translation with Google Translate - Translation.io">
            <a:extLst>
              <a:ext uri="{FF2B5EF4-FFF2-40B4-BE49-F238E27FC236}">
                <a16:creationId xmlns:a16="http://schemas.microsoft.com/office/drawing/2014/main" id="{8A3AC375-16EC-422B-A53B-EAA06AB8F4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528" y="1170503"/>
            <a:ext cx="2146624" cy="429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7B3C4BA-07A0-4480-A373-222AB7D2DC26}"/>
              </a:ext>
            </a:extLst>
          </p:cNvPr>
          <p:cNvCxnSpPr/>
          <p:nvPr/>
        </p:nvCxnSpPr>
        <p:spPr>
          <a:xfrm>
            <a:off x="2766060" y="937260"/>
            <a:ext cx="617220" cy="17526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217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 descr="API Modeling: A Zero-Code Way To a Designer API | The TIBCO Blog">
            <a:extLst>
              <a:ext uri="{FF2B5EF4-FFF2-40B4-BE49-F238E27FC236}">
                <a16:creationId xmlns:a16="http://schemas.microsoft.com/office/drawing/2014/main" id="{0A09C342-AEED-4840-AFB1-07DE71941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579" y="1493954"/>
            <a:ext cx="1645608" cy="9555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interaction with WhatsApp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90819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60798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65471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7825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315871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76550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323182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artial Circle 6">
            <a:extLst>
              <a:ext uri="{FF2B5EF4-FFF2-40B4-BE49-F238E27FC236}">
                <a16:creationId xmlns:a16="http://schemas.microsoft.com/office/drawing/2014/main" id="{C248CF49-8672-443F-8F86-8848CC89919E}"/>
              </a:ext>
            </a:extLst>
          </p:cNvPr>
          <p:cNvSpPr/>
          <p:nvPr/>
        </p:nvSpPr>
        <p:spPr>
          <a:xfrm>
            <a:off x="1951579" y="2368437"/>
            <a:ext cx="1759845" cy="2027041"/>
          </a:xfrm>
          <a:prstGeom prst="pie">
            <a:avLst>
              <a:gd name="adj1" fmla="val 5415935"/>
              <a:gd name="adj2" fmla="val 1620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D6F071D-9B31-4D54-919D-3B189950EBF1}"/>
              </a:ext>
            </a:extLst>
          </p:cNvPr>
          <p:cNvSpPr txBox="1"/>
          <p:nvPr/>
        </p:nvSpPr>
        <p:spPr>
          <a:xfrm rot="16200000">
            <a:off x="2043098" y="3104957"/>
            <a:ext cx="743793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600" dirty="0"/>
              <a:t>API</a:t>
            </a:r>
          </a:p>
        </p:txBody>
      </p: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323665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7AFDF20-7694-4A3D-9A83-78A093060E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7135" y="2571750"/>
            <a:ext cx="2097754" cy="528702"/>
          </a:xfrm>
          <a:prstGeom prst="rect">
            <a:avLst/>
          </a:prstGeom>
        </p:spPr>
      </p:pic>
      <p:pic>
        <p:nvPicPr>
          <p:cNvPr id="1026" name="Picture 2" descr="WhatsApp Logo | Evolutie Geschiedenis en Betekenis">
            <a:extLst>
              <a:ext uri="{FF2B5EF4-FFF2-40B4-BE49-F238E27FC236}">
                <a16:creationId xmlns:a16="http://schemas.microsoft.com/office/drawing/2014/main" id="{0A2FA8D2-8CF5-4873-BAAD-696DA80417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239" y="1128448"/>
            <a:ext cx="2763522" cy="1554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A448798D-A2FC-4C95-822C-B1F6F971AFA8}"/>
              </a:ext>
            </a:extLst>
          </p:cNvPr>
          <p:cNvSpPr/>
          <p:nvPr/>
        </p:nvSpPr>
        <p:spPr>
          <a:xfrm>
            <a:off x="98019" y="3120940"/>
            <a:ext cx="1729424" cy="595143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E30976BC-6A10-4178-9527-DB66A01A53F8}"/>
              </a:ext>
            </a:extLst>
          </p:cNvPr>
          <p:cNvSpPr/>
          <p:nvPr/>
        </p:nvSpPr>
        <p:spPr>
          <a:xfrm>
            <a:off x="98588" y="2377499"/>
            <a:ext cx="1469683" cy="599441"/>
          </a:xfrm>
          <a:prstGeom prst="wedgeRectCallout">
            <a:avLst>
              <a:gd name="adj1" fmla="val -34307"/>
              <a:gd name="adj2" fmla="val 110982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send </a:t>
            </a:r>
            <a:r>
              <a:rPr lang="en-US" i="1" dirty="0"/>
              <a:t>message</a:t>
            </a:r>
            <a:r>
              <a:rPr lang="en-US" dirty="0"/>
              <a:t> to </a:t>
            </a:r>
            <a:r>
              <a:rPr lang="en-US" i="1" dirty="0"/>
              <a:t>contact</a:t>
            </a:r>
          </a:p>
        </p:txBody>
      </p:sp>
    </p:spTree>
    <p:extLst>
      <p:ext uri="{BB962C8B-B14F-4D97-AF65-F5344CB8AC3E}">
        <p14:creationId xmlns:p14="http://schemas.microsoft.com/office/powerpoint/2010/main" val="1541998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F336D-76A0-49B7-98DE-3D03EE735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Whats</a:t>
            </a:r>
            <a:r>
              <a:rPr lang="en-US" dirty="0"/>
              <a:t> App Web interface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CD8FB4-E5E2-416F-AD1E-A58A60132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DA1A67-00F9-4AC3-A430-A8EB3432CB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4258E6-844F-45CE-B2A8-BCDA7DC114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68" y="775256"/>
            <a:ext cx="6527576" cy="4080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0265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Message to WhatsApp Contact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3216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chromium }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'playwright'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trapEventsOnPage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"../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playwrightHelper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WHATSAPP_WEB_URL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"https://web.whatsapp.com/"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Mezelf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mij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ik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message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"My message from the WhatsApp robot"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context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(WHATSAPP_WEB_URL);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at this point: scan QR code in the WhatsApp app on your phone to confirm it is you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</p:txBody>
      </p:sp>
    </p:spTree>
    <p:extLst>
      <p:ext uri="{BB962C8B-B14F-4D97-AF65-F5344CB8AC3E}">
        <p14:creationId xmlns:p14="http://schemas.microsoft.com/office/powerpoint/2010/main" val="32544136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Send Message to WhatsApp Contact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389337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wait for element search box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'._1awRl'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enter name of contact in search box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page.fill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'._1awRl'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page filters list of contacts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`span[title="${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}"]`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click on the contact - this refreshes the right pane with recent messages and a box for sending new messages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page.click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`span[title="${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whatsappContact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}"]`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wait for the field to send a message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page.waitForSelector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'text=Type a message'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type the message to send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page.type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'text=Type a message'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message)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click button to send message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page.click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'button._2Ujuu'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browser.close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660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9F89F6-4D6A-4387-9A0C-5D10C620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Timesheet </a:t>
            </a:r>
            <a:r>
              <a:rPr lang="en-US" dirty="0" err="1"/>
              <a:t>Deeplink</a:t>
            </a:r>
            <a:r>
              <a:rPr lang="en-US" dirty="0"/>
              <a:t> Bookmark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4FAFE-35D0-4313-9730-B80CAB49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146032"/>
            <a:ext cx="3744993" cy="3491999"/>
          </a:xfrm>
        </p:spPr>
        <p:txBody>
          <a:bodyPr/>
          <a:lstStyle/>
          <a:p>
            <a:r>
              <a:rPr lang="en-US" sz="1400" dirty="0"/>
              <a:t>Open browser</a:t>
            </a:r>
          </a:p>
          <a:p>
            <a:r>
              <a:rPr lang="en-US" sz="1400" dirty="0"/>
              <a:t>Navigate to page</a:t>
            </a:r>
          </a:p>
          <a:p>
            <a:r>
              <a:rPr lang="en-US" sz="1400" dirty="0"/>
              <a:t>Login</a:t>
            </a:r>
          </a:p>
          <a:p>
            <a:r>
              <a:rPr lang="en-US" sz="1400" dirty="0"/>
              <a:t>&lt;MFA approval on mobile phone&gt;</a:t>
            </a:r>
          </a:p>
          <a:p>
            <a:r>
              <a:rPr lang="en-US" sz="1400" dirty="0"/>
              <a:t>Confirm popup</a:t>
            </a:r>
          </a:p>
          <a:p>
            <a:r>
              <a:rPr lang="en-US" sz="1400" dirty="0"/>
              <a:t>Click on navigation button</a:t>
            </a:r>
          </a:p>
          <a:p>
            <a:r>
              <a:rPr lang="en-US" sz="1400" dirty="0"/>
              <a:t>&lt;new frame opens&gt;</a:t>
            </a:r>
          </a:p>
          <a:p>
            <a:r>
              <a:rPr lang="en-US" sz="1400" dirty="0"/>
              <a:t>Click on navigation button</a:t>
            </a:r>
          </a:p>
          <a:p>
            <a:r>
              <a:rPr lang="en-US" sz="1400" dirty="0"/>
              <a:t>&lt;timesheet opens&gt;</a:t>
            </a:r>
          </a:p>
          <a:p>
            <a:r>
              <a:rPr lang="en-US" sz="1400" dirty="0"/>
              <a:t>Expand Project</a:t>
            </a:r>
          </a:p>
          <a:p>
            <a:pPr lvl="1"/>
            <a:r>
              <a:rPr lang="en-US" sz="1400" dirty="0"/>
              <a:t>&lt;wait&gt;</a:t>
            </a:r>
          </a:p>
          <a:p>
            <a:r>
              <a:rPr lang="en-US" sz="1400" dirty="0"/>
              <a:t>Expand Project</a:t>
            </a:r>
          </a:p>
          <a:p>
            <a:pPr lvl="1"/>
            <a:r>
              <a:rPr lang="en-US" sz="1400" dirty="0"/>
              <a:t>&lt;wait&gt;</a:t>
            </a:r>
          </a:p>
          <a:p>
            <a:r>
              <a:rPr lang="en-US" sz="1400" dirty="0"/>
              <a:t>…</a:t>
            </a:r>
          </a:p>
          <a:p>
            <a:r>
              <a:rPr lang="en-US" sz="1400" dirty="0"/>
              <a:t>Start entering hours</a:t>
            </a:r>
          </a:p>
          <a:p>
            <a:endParaRPr lang="en-US" sz="1400"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ECDF8B8-4155-4EAC-B7D9-70BD60EA091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Manually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601AD-E21D-4677-BC86-BECABB0B4B81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4679007" y="1146033"/>
            <a:ext cx="3744993" cy="1284504"/>
          </a:xfrm>
        </p:spPr>
        <p:txBody>
          <a:bodyPr/>
          <a:lstStyle/>
          <a:p>
            <a:r>
              <a:rPr lang="en-US" sz="1400" dirty="0"/>
              <a:t>Click on Shortcut</a:t>
            </a:r>
          </a:p>
          <a:p>
            <a:r>
              <a:rPr lang="en-US" sz="1400" dirty="0"/>
              <a:t>&lt;MFA approval on mobile phone&gt;</a:t>
            </a:r>
          </a:p>
          <a:p>
            <a:r>
              <a:rPr lang="en-US" sz="1400" dirty="0"/>
              <a:t>&lt;wait&gt;</a:t>
            </a:r>
          </a:p>
          <a:p>
            <a:r>
              <a:rPr lang="en-US" sz="1400" dirty="0"/>
              <a:t>Start entering hours</a:t>
            </a:r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C30F42-2F2C-41CA-BC6C-5ED2CF80110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 err="1"/>
              <a:t>Deeplink</a:t>
            </a:r>
            <a:r>
              <a:rPr lang="en-US" dirty="0"/>
              <a:t> Bookmark</a:t>
            </a:r>
          </a:p>
        </p:txBody>
      </p:sp>
      <p:pic>
        <p:nvPicPr>
          <p:cNvPr id="8" name="Snagit_SNG860">
            <a:extLst>
              <a:ext uri="{FF2B5EF4-FFF2-40B4-BE49-F238E27FC236}">
                <a16:creationId xmlns:a16="http://schemas.microsoft.com/office/drawing/2014/main" id="{66F42FAF-898D-4826-81BD-CCA884659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9218" y="936000"/>
            <a:ext cx="1028789" cy="1280271"/>
          </a:xfrm>
          <a:prstGeom prst="rect">
            <a:avLst/>
          </a:prstGeom>
        </p:spPr>
      </p:pic>
      <p:pic>
        <p:nvPicPr>
          <p:cNvPr id="10" name="Snagit_SNG812">
            <a:extLst>
              <a:ext uri="{FF2B5EF4-FFF2-40B4-BE49-F238E27FC236}">
                <a16:creationId xmlns:a16="http://schemas.microsoft.com/office/drawing/2014/main" id="{E531C032-FCDA-42B6-A616-76730CD61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8675" y="3954849"/>
            <a:ext cx="2008369" cy="927103"/>
          </a:xfrm>
          <a:prstGeom prst="rect">
            <a:avLst/>
          </a:prstGeom>
        </p:spPr>
      </p:pic>
      <p:pic>
        <p:nvPicPr>
          <p:cNvPr id="12" name="Snagit_SNG815">
            <a:extLst>
              <a:ext uri="{FF2B5EF4-FFF2-40B4-BE49-F238E27FC236}">
                <a16:creationId xmlns:a16="http://schemas.microsoft.com/office/drawing/2014/main" id="{A466E0A7-CF55-4BB8-9105-7C7A5536E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206" y="3241339"/>
            <a:ext cx="1416380" cy="653829"/>
          </a:xfrm>
          <a:prstGeom prst="rect">
            <a:avLst/>
          </a:prstGeom>
        </p:spPr>
      </p:pic>
      <p:pic>
        <p:nvPicPr>
          <p:cNvPr id="14" name="Snagit_SNG818">
            <a:extLst>
              <a:ext uri="{FF2B5EF4-FFF2-40B4-BE49-F238E27FC236}">
                <a16:creationId xmlns:a16="http://schemas.microsoft.com/office/drawing/2014/main" id="{490F86FF-737D-4C66-BCFD-27C8E3474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4775" y="2748313"/>
            <a:ext cx="868463" cy="400900"/>
          </a:xfrm>
          <a:prstGeom prst="rect">
            <a:avLst/>
          </a:prstGeom>
        </p:spPr>
      </p:pic>
      <p:pic>
        <p:nvPicPr>
          <p:cNvPr id="16" name="Snagit_SNG81B">
            <a:extLst>
              <a:ext uri="{FF2B5EF4-FFF2-40B4-BE49-F238E27FC236}">
                <a16:creationId xmlns:a16="http://schemas.microsoft.com/office/drawing/2014/main" id="{017FFC20-6E23-4557-8E1F-B8B4CABC92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34446" y="2386441"/>
            <a:ext cx="1085018" cy="500866"/>
          </a:xfrm>
          <a:prstGeom prst="rect">
            <a:avLst/>
          </a:prstGeom>
        </p:spPr>
      </p:pic>
      <p:pic>
        <p:nvPicPr>
          <p:cNvPr id="18" name="Snagit_SNG81F">
            <a:extLst>
              <a:ext uri="{FF2B5EF4-FFF2-40B4-BE49-F238E27FC236}">
                <a16:creationId xmlns:a16="http://schemas.microsoft.com/office/drawing/2014/main" id="{4CE1657D-EE4C-442E-8872-E28B014A30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58675" y="2182173"/>
            <a:ext cx="323519" cy="248363"/>
          </a:xfrm>
          <a:prstGeom prst="rect">
            <a:avLst/>
          </a:prstGeom>
        </p:spPr>
      </p:pic>
      <p:pic>
        <p:nvPicPr>
          <p:cNvPr id="20" name="Snagit_SNG823">
            <a:extLst>
              <a:ext uri="{FF2B5EF4-FFF2-40B4-BE49-F238E27FC236}">
                <a16:creationId xmlns:a16="http://schemas.microsoft.com/office/drawing/2014/main" id="{8B31B7BF-4026-446E-9BB7-2B4AB42631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14991" y="1892369"/>
            <a:ext cx="488032" cy="413986"/>
          </a:xfrm>
          <a:prstGeom prst="rect">
            <a:avLst/>
          </a:prstGeom>
        </p:spPr>
      </p:pic>
      <p:pic>
        <p:nvPicPr>
          <p:cNvPr id="22" name="Snagit_SNG826">
            <a:extLst>
              <a:ext uri="{FF2B5EF4-FFF2-40B4-BE49-F238E27FC236}">
                <a16:creationId xmlns:a16="http://schemas.microsoft.com/office/drawing/2014/main" id="{126CEE9A-785B-4C9A-A77B-24E1755B493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76954" y="1449283"/>
            <a:ext cx="896811" cy="413986"/>
          </a:xfrm>
          <a:prstGeom prst="rect">
            <a:avLst/>
          </a:prstGeom>
        </p:spPr>
      </p:pic>
      <p:pic>
        <p:nvPicPr>
          <p:cNvPr id="24" name="Snagit_SNG82B">
            <a:extLst>
              <a:ext uri="{FF2B5EF4-FFF2-40B4-BE49-F238E27FC236}">
                <a16:creationId xmlns:a16="http://schemas.microsoft.com/office/drawing/2014/main" id="{A6A895EA-E90C-4013-BF1A-ABBEAF05D2D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8676" y="1073518"/>
            <a:ext cx="828128" cy="672327"/>
          </a:xfrm>
          <a:prstGeom prst="rect">
            <a:avLst/>
          </a:prstGeom>
        </p:spPr>
      </p:pic>
      <p:sp>
        <p:nvSpPr>
          <p:cNvPr id="25" name="Footer Placeholder 24">
            <a:extLst>
              <a:ext uri="{FF2B5EF4-FFF2-40B4-BE49-F238E27FC236}">
                <a16:creationId xmlns:a16="http://schemas.microsoft.com/office/drawing/2014/main" id="{9CA902F4-8F58-4881-93B8-B3B578D40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3037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2421-0DD8-4CE5-90BB-3A8044FC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IMDb Data Scraping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939F1-21AE-4CF7-AD94-B6D8750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6AF9497-B4CC-4878-8ABC-82CE9F635DC7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REAL Toolshed | December 2020 | Playwright browser automation</a:t>
            </a:r>
            <a:endParaRPr lang="nl-NL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C946467-742D-4DBC-AD0A-B776AF9B7599}"/>
              </a:ext>
            </a:extLst>
          </p:cNvPr>
          <p:cNvGrpSpPr/>
          <p:nvPr/>
        </p:nvGrpSpPr>
        <p:grpSpPr>
          <a:xfrm>
            <a:off x="2025623" y="2559650"/>
            <a:ext cx="1888446" cy="557266"/>
            <a:chOff x="2784066" y="2607988"/>
            <a:chExt cx="3944394" cy="1554480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6C2C4CD-5068-4B96-A846-0D1303D55801}"/>
                </a:ext>
              </a:extLst>
            </p:cNvPr>
            <p:cNvSpPr/>
            <p:nvPr/>
          </p:nvSpPr>
          <p:spPr>
            <a:xfrm>
              <a:off x="2784066" y="2607988"/>
              <a:ext cx="2557553" cy="1554480"/>
            </a:xfrm>
            <a:prstGeom prst="round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sz="180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pic>
          <p:nvPicPr>
            <p:cNvPr id="9" name="Picture 2">
              <a:extLst>
                <a:ext uri="{FF2B5EF4-FFF2-40B4-BE49-F238E27FC236}">
                  <a16:creationId xmlns:a16="http://schemas.microsoft.com/office/drawing/2014/main" id="{89FD8FE4-E580-4D3B-BAD3-4E48145A92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3272" y="2654714"/>
              <a:ext cx="823980" cy="504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4" descr="Playwright (vs. Puppeteer): Cross-Browser Testing done right - DEV">
              <a:extLst>
                <a:ext uri="{FF2B5EF4-FFF2-40B4-BE49-F238E27FC236}">
                  <a16:creationId xmlns:a16="http://schemas.microsoft.com/office/drawing/2014/main" id="{DB4C260A-4664-45B8-B1D0-E03859C1705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9751" b="44702"/>
            <a:stretch/>
          </p:blipFill>
          <p:spPr bwMode="auto">
            <a:xfrm>
              <a:off x="2919270" y="3782549"/>
              <a:ext cx="1478950" cy="295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Arrow: Right 10">
              <a:extLst>
                <a:ext uri="{FF2B5EF4-FFF2-40B4-BE49-F238E27FC236}">
                  <a16:creationId xmlns:a16="http://schemas.microsoft.com/office/drawing/2014/main" id="{E2E492FE-F6DD-42FC-8345-7B7FE016EFC7}"/>
                </a:ext>
              </a:extLst>
            </p:cNvPr>
            <p:cNvSpPr/>
            <p:nvPr/>
          </p:nvSpPr>
          <p:spPr>
            <a:xfrm>
              <a:off x="5602535" y="3158715"/>
              <a:ext cx="1125925" cy="446487"/>
            </a:xfrm>
            <a:prstGeom prst="rightArrow">
              <a:avLst/>
            </a:prstGeom>
            <a:solidFill>
              <a:srgbClr val="A2C3FA"/>
            </a:solidFill>
            <a:ln>
              <a:solidFill>
                <a:srgbClr val="3A6CD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Picture 6" descr="Chromium (web browser) - Wikipedia">
              <a:extLst>
                <a:ext uri="{FF2B5EF4-FFF2-40B4-BE49-F238E27FC236}">
                  <a16:creationId xmlns:a16="http://schemas.microsoft.com/office/drawing/2014/main" id="{A43C7249-D967-4329-AD36-13BA97D3BA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17365" y="2765503"/>
              <a:ext cx="1239450" cy="1239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Arrow: Left-Right 12">
              <a:extLst>
                <a:ext uri="{FF2B5EF4-FFF2-40B4-BE49-F238E27FC236}">
                  <a16:creationId xmlns:a16="http://schemas.microsoft.com/office/drawing/2014/main" id="{ACF193E6-A6C7-4947-A1EA-07D973FAFF69}"/>
                </a:ext>
              </a:extLst>
            </p:cNvPr>
            <p:cNvSpPr/>
            <p:nvPr/>
          </p:nvSpPr>
          <p:spPr>
            <a:xfrm>
              <a:off x="3855969" y="3231822"/>
              <a:ext cx="623004" cy="373380"/>
            </a:xfrm>
            <a:prstGeom prst="leftRightArrow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4" name="Picture 2" descr="robot-computer - iMUIS Online">
              <a:extLst>
                <a:ext uri="{FF2B5EF4-FFF2-40B4-BE49-F238E27FC236}">
                  <a16:creationId xmlns:a16="http://schemas.microsoft.com/office/drawing/2014/main" id="{2DB8CEAD-E0EE-449E-A798-559D0D22D06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05068" y="3236652"/>
              <a:ext cx="821418" cy="3422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ABD41D3A-3709-4B57-83C3-7BD4148099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3689" y="1433322"/>
            <a:ext cx="3198709" cy="3306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3AE3EE-1FCB-477B-8A10-BFA065F95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67" y="3320106"/>
            <a:ext cx="4079195" cy="157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13A81317-E0BF-4BCE-847D-4349A9FF5A68}"/>
              </a:ext>
            </a:extLst>
          </p:cNvPr>
          <p:cNvSpPr/>
          <p:nvPr/>
        </p:nvSpPr>
        <p:spPr>
          <a:xfrm>
            <a:off x="3942126" y="233221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pic>
        <p:nvPicPr>
          <p:cNvPr id="8194" name="Picture 2" descr="IMDb - Wikipedia">
            <a:extLst>
              <a:ext uri="{FF2B5EF4-FFF2-40B4-BE49-F238E27FC236}">
                <a16:creationId xmlns:a16="http://schemas.microsoft.com/office/drawing/2014/main" id="{3F78A241-683F-446E-96AB-00DC9C9973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3329" y="1080000"/>
            <a:ext cx="2320697" cy="1170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Snagit_SNG833">
            <a:extLst>
              <a:ext uri="{FF2B5EF4-FFF2-40B4-BE49-F238E27FC236}">
                <a16:creationId xmlns:a16="http://schemas.microsoft.com/office/drawing/2014/main" id="{71B904A5-54B6-4E65-8EB4-623D4E3B22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9"/>
          <a:stretch>
            <a:fillRect/>
          </a:stretch>
        </p:blipFill>
        <p:spPr>
          <a:xfrm>
            <a:off x="71538" y="1080000"/>
            <a:ext cx="1339258" cy="18391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72E6052C-851E-4318-B3F5-E443DC9A5041}"/>
              </a:ext>
            </a:extLst>
          </p:cNvPr>
          <p:cNvCxnSpPr/>
          <p:nvPr/>
        </p:nvCxnSpPr>
        <p:spPr>
          <a:xfrm flipH="1">
            <a:off x="1405576" y="2980719"/>
            <a:ext cx="620047" cy="46404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25C95A9-F462-40AD-AA95-E0A4EC366CC9}"/>
              </a:ext>
            </a:extLst>
          </p:cNvPr>
          <p:cNvCxnSpPr>
            <a:cxnSpLocks/>
            <a:stCxn id="8" idx="1"/>
          </p:cNvCxnSpPr>
          <p:nvPr/>
        </p:nvCxnSpPr>
        <p:spPr>
          <a:xfrm flipH="1" flipV="1">
            <a:off x="1343009" y="1192984"/>
            <a:ext cx="682614" cy="1645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C593193F-506F-4B42-A3B7-37331C153EF3}"/>
              </a:ext>
            </a:extLst>
          </p:cNvPr>
          <p:cNvSpPr/>
          <p:nvPr/>
        </p:nvSpPr>
        <p:spPr>
          <a:xfrm>
            <a:off x="6800850" y="3257550"/>
            <a:ext cx="227078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B34351-2943-4C2B-9C82-5416B4542485}"/>
              </a:ext>
            </a:extLst>
          </p:cNvPr>
          <p:cNvSpPr/>
          <p:nvPr/>
        </p:nvSpPr>
        <p:spPr>
          <a:xfrm>
            <a:off x="6804661" y="3529965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036B6F-F01C-4C62-B68B-7E7C5003AA32}"/>
              </a:ext>
            </a:extLst>
          </p:cNvPr>
          <p:cNvSpPr/>
          <p:nvPr/>
        </p:nvSpPr>
        <p:spPr>
          <a:xfrm>
            <a:off x="6800852" y="3768090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79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72421-0DD8-4CE5-90BB-3A8044FC3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Programmatic IMDb Data Scraping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5939F1-21AE-4CF7-AD94-B6D8750A58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6AF9497-B4CC-4878-8ABC-82CE9F635DC7}"/>
              </a:ext>
            </a:extLst>
          </p:cNvPr>
          <p:cNvSpPr txBox="1">
            <a:spLocks/>
          </p:cNvSpPr>
          <p:nvPr/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REAL Toolshed | December 2020 | Playwright browser automation</a:t>
            </a:r>
            <a:endParaRPr lang="nl-NL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BD41D3A-3709-4B57-83C3-7BD414809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50" y="951648"/>
            <a:ext cx="3198709" cy="330681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3AE3EE-1FCB-477B-8A10-BFA065F95F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4802" y="1990296"/>
            <a:ext cx="4079195" cy="15711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C593193F-506F-4B42-A3B7-37331C153EF3}"/>
              </a:ext>
            </a:extLst>
          </p:cNvPr>
          <p:cNvSpPr/>
          <p:nvPr/>
        </p:nvSpPr>
        <p:spPr>
          <a:xfrm>
            <a:off x="1399511" y="2775876"/>
            <a:ext cx="2270783" cy="247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8B34351-2943-4C2B-9C82-5416B4542485}"/>
              </a:ext>
            </a:extLst>
          </p:cNvPr>
          <p:cNvSpPr/>
          <p:nvPr/>
        </p:nvSpPr>
        <p:spPr>
          <a:xfrm>
            <a:off x="1403322" y="3048291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7036B6F-F01C-4C62-B68B-7E7C5003AA32}"/>
              </a:ext>
            </a:extLst>
          </p:cNvPr>
          <p:cNvSpPr/>
          <p:nvPr/>
        </p:nvSpPr>
        <p:spPr>
          <a:xfrm>
            <a:off x="1399513" y="3286416"/>
            <a:ext cx="1908810" cy="781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153F16-0AD9-4D6F-A6A9-6F2D356AC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36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Short Cut Keys to Web Application</a:t>
            </a:r>
            <a:br>
              <a:rPr lang="en-US" dirty="0"/>
            </a:br>
            <a:r>
              <a:rPr lang="en-US" dirty="0"/>
              <a:t>Example: download all images in the current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5833794" y="1818006"/>
            <a:ext cx="3204923" cy="218049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330112" y="1828519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44" y="1875245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570814" y="18400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57229" y="2382515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7" y="1986034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4012601" y="2452353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71F2A-40C7-4A03-9819-DD166AFE8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98" y="2262712"/>
            <a:ext cx="2512314" cy="157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6C0733-0948-44EA-995C-6977F21603A4}"/>
              </a:ext>
            </a:extLst>
          </p:cNvPr>
          <p:cNvSpPr/>
          <p:nvPr/>
        </p:nvSpPr>
        <p:spPr>
          <a:xfrm>
            <a:off x="2546888" y="2075327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</a:t>
            </a:r>
            <a:r>
              <a:rPr lang="en-US" sz="1100" dirty="0" err="1"/>
              <a:t>allImage</a:t>
            </a:r>
            <a:br>
              <a:rPr lang="en-US" sz="1100" dirty="0"/>
            </a:br>
            <a:r>
              <a:rPr lang="en-US" sz="1100" dirty="0"/>
              <a:t>Downloader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B3A0A0-6175-40F2-BEE3-A1CB0FD440B3}"/>
              </a:ext>
            </a:extLst>
          </p:cNvPr>
          <p:cNvSpPr/>
          <p:nvPr/>
        </p:nvSpPr>
        <p:spPr>
          <a:xfrm>
            <a:off x="291311" y="824766"/>
            <a:ext cx="3430771" cy="914968"/>
          </a:xfrm>
          <a:prstGeom prst="wedgeRectCallout">
            <a:avLst>
              <a:gd name="adj1" fmla="val 13829"/>
              <a:gd name="adj2" fmla="val 9599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Get all image elements using page.$$eval;  use </a:t>
            </a:r>
            <a:r>
              <a:rPr lang="en-US" sz="1200" i="1" dirty="0"/>
              <a:t>request</a:t>
            </a:r>
            <a:r>
              <a:rPr lang="en-US" sz="1200" dirty="0"/>
              <a:t> to fetch the image content and </a:t>
            </a:r>
            <a:r>
              <a:rPr lang="en-US" sz="1200" i="1" dirty="0"/>
              <a:t>fs</a:t>
            </a:r>
            <a:r>
              <a:rPr lang="en-US" sz="1200" dirty="0"/>
              <a:t> to write the image to a local file; this function is exposed in browser context as </a:t>
            </a:r>
            <a:r>
              <a:rPr lang="en-US" sz="1200" i="1" dirty="0" err="1"/>
              <a:t>imageDownloadFunction</a:t>
            </a:r>
            <a:endParaRPr lang="en-US" sz="1200" i="1" dirty="0"/>
          </a:p>
        </p:txBody>
      </p:sp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67731A-A8A0-49BF-A5F7-B65BF38D0442}"/>
              </a:ext>
            </a:extLst>
          </p:cNvPr>
          <p:cNvSpPr/>
          <p:nvPr/>
        </p:nvSpPr>
        <p:spPr>
          <a:xfrm>
            <a:off x="6948998" y="1334595"/>
            <a:ext cx="1642939" cy="588057"/>
          </a:xfrm>
          <a:prstGeom prst="wedgeRectCallout">
            <a:avLst>
              <a:gd name="adj1" fmla="val 23226"/>
              <a:gd name="adj2" fmla="val 1541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ctrl+b</a:t>
            </a:r>
            <a:r>
              <a:rPr lang="en-US" sz="1200" dirty="0"/>
              <a:t> is set up as short cut key to download all images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C8A510-4D6F-4682-AB81-7CDA102B64E3}"/>
              </a:ext>
            </a:extLst>
          </p:cNvPr>
          <p:cNvSpPr/>
          <p:nvPr/>
        </p:nvSpPr>
        <p:spPr>
          <a:xfrm>
            <a:off x="5032239" y="2819283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handle</a:t>
            </a:r>
            <a:br>
              <a:rPr lang="en-US" sz="1100" dirty="0"/>
            </a:br>
            <a:r>
              <a:rPr lang="en-US" sz="1100" dirty="0" err="1"/>
              <a:t>ShortCutKey</a:t>
            </a:r>
            <a:endParaRPr lang="en-US" sz="1100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0696E-7485-4B23-814C-542FB6DCD926}"/>
              </a:ext>
            </a:extLst>
          </p:cNvPr>
          <p:cNvCxnSpPr>
            <a:stCxn id="22" idx="1"/>
            <a:endCxn id="20" idx="2"/>
          </p:cNvCxnSpPr>
          <p:nvPr/>
        </p:nvCxnSpPr>
        <p:spPr>
          <a:xfrm rot="10800000">
            <a:off x="3086917" y="2639043"/>
            <a:ext cx="1945322" cy="46209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246730" y="4262947"/>
            <a:ext cx="3204923" cy="595414"/>
          </a:xfrm>
          <a:prstGeom prst="wedgeRectCallout">
            <a:avLst>
              <a:gd name="adj1" fmla="val 9452"/>
              <a:gd name="adj2" fmla="val -2062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3339313" y="4332787"/>
            <a:ext cx="320492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Added with </a:t>
            </a:r>
            <a:r>
              <a:rPr lang="en-US" sz="1100" dirty="0" err="1"/>
              <a:t>page.addScriptTag</a:t>
            </a:r>
            <a:r>
              <a:rPr lang="en-US" sz="1100" dirty="0"/>
              <a:t> to the browser context. Setup as event handler for key up event and invokes </a:t>
            </a:r>
            <a:r>
              <a:rPr lang="en-US" sz="1100" dirty="0" err="1"/>
              <a:t>window.imageDownloadFunction</a:t>
            </a:r>
            <a:endParaRPr lang="en-US" sz="1100" dirty="0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453CE8E0-EB7C-4ABA-9BE5-98C0DC426CD9}"/>
              </a:ext>
            </a:extLst>
          </p:cNvPr>
          <p:cNvSpPr/>
          <p:nvPr/>
        </p:nvSpPr>
        <p:spPr>
          <a:xfrm>
            <a:off x="2546888" y="2571750"/>
            <a:ext cx="267196" cy="1239450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C9A7D3E8-B409-49B5-81EC-7F7996AE0A2D}"/>
              </a:ext>
            </a:extLst>
          </p:cNvPr>
          <p:cNvSpPr/>
          <p:nvPr/>
        </p:nvSpPr>
        <p:spPr>
          <a:xfrm>
            <a:off x="886975" y="3288923"/>
            <a:ext cx="1222315" cy="522277"/>
          </a:xfrm>
          <a:prstGeom prst="wedgeRectCallout">
            <a:avLst>
              <a:gd name="adj1" fmla="val 96025"/>
              <a:gd name="adj2" fmla="val -1351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writes image files to local directory</a:t>
            </a:r>
            <a:endParaRPr lang="en-US" sz="1200" i="1" dirty="0"/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B500C29E-A4E0-4AEE-AA04-BC5BE9367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2314" y="3906824"/>
            <a:ext cx="1991833" cy="544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8215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21" grpId="0" animBg="1"/>
      <p:bldP spid="2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Short Cut Keys to Web Application</a:t>
            </a:r>
            <a:br>
              <a:rPr lang="en-US" dirty="0"/>
            </a:br>
            <a:r>
              <a:rPr lang="en-US" dirty="0"/>
              <a:t>Example: download all images in the current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5833794" y="1818006"/>
            <a:ext cx="3204923" cy="218049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330112" y="1828519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44" y="1875245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570814" y="18400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57229" y="2382515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7" y="1986034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4012601" y="2452353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271F2A-40C7-4A03-9819-DD166AFE81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0098" y="2262712"/>
            <a:ext cx="2512314" cy="15703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B667731A-A8A0-49BF-A5F7-B65BF38D0442}"/>
              </a:ext>
            </a:extLst>
          </p:cNvPr>
          <p:cNvSpPr/>
          <p:nvPr/>
        </p:nvSpPr>
        <p:spPr>
          <a:xfrm>
            <a:off x="6948998" y="1334595"/>
            <a:ext cx="1642939" cy="588057"/>
          </a:xfrm>
          <a:prstGeom prst="wedgeRectCallout">
            <a:avLst>
              <a:gd name="adj1" fmla="val 23226"/>
              <a:gd name="adj2" fmla="val 1541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ctrl+b</a:t>
            </a:r>
            <a:r>
              <a:rPr lang="en-US" sz="1200" dirty="0"/>
              <a:t> is set up as short cut key to download all images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C8A510-4D6F-4682-AB81-7CDA102B64E3}"/>
              </a:ext>
            </a:extLst>
          </p:cNvPr>
          <p:cNvSpPr/>
          <p:nvPr/>
        </p:nvSpPr>
        <p:spPr>
          <a:xfrm>
            <a:off x="5032239" y="2819283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handle</a:t>
            </a:r>
            <a:br>
              <a:rPr lang="en-US" sz="1100" dirty="0"/>
            </a:br>
            <a:r>
              <a:rPr lang="en-US" sz="1100" dirty="0" err="1"/>
              <a:t>ShortCutKey</a:t>
            </a:r>
            <a:endParaRPr lang="en-US" sz="11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246730" y="4262947"/>
            <a:ext cx="3204923" cy="595414"/>
          </a:xfrm>
          <a:prstGeom prst="wedgeRectCallout">
            <a:avLst>
              <a:gd name="adj1" fmla="val 9452"/>
              <a:gd name="adj2" fmla="val -20620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3339313" y="4332787"/>
            <a:ext cx="3204923" cy="5078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Added with </a:t>
            </a:r>
            <a:r>
              <a:rPr lang="en-US" sz="1100" dirty="0" err="1"/>
              <a:t>page.addScriptTag</a:t>
            </a:r>
            <a:r>
              <a:rPr lang="en-US" sz="1100" dirty="0"/>
              <a:t> to the browser context. Setup as event handler for key up event and invokes </a:t>
            </a:r>
            <a:r>
              <a:rPr lang="en-US" sz="1100" dirty="0" err="1"/>
              <a:t>window.imageDownloadFunction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288839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Initialize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692763"/>
            <a:ext cx="7950160" cy="4231928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chromium }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'playwright'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fs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"fs"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request = require(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'request'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URL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"https://www.amis.nl/"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IMAGE_PATH =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"./images/"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streamImageFromURL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request(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).pipe(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fs.createWriteStream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`${IMAGE_PATH}${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allImageDownloader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(source)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images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source.page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.$$eval(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img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(images)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images.map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((image)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image.alt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                               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width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:image.clientWidth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height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:image.clientHeight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     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images.forEach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(image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image.width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*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image.height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&gt; 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2500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image.src.lastIndexOf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"/"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 + 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do not include /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endIndex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image.src.indexOf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"?"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)&gt; 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-1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?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image.src.indexOf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"?"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):</a:t>
            </a:r>
            <a:r>
              <a:rPr lang="en-US" sz="11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500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=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image.src.substring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startIndex,endIndex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console.log(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`download 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src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 as ${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}`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 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streamImageFromURL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image.src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imageFilename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                    }                       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images.length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809327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 shortcut key for downloading all images into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context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expose a Node function as binding to the page (to be invoked from the function)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context.exposeBinding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imageDownloadFunction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allImageDownloader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(URL);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create a shortcut key (ctrl + b) that triggers the JS function to download all images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shortCutJS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`async function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(e) { if ('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KeyB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'==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e.code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&amp;&amp;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e.ctrlKey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 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                            const result = await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window.imageDownloadFunction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() ;                                             }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                     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document.addEventListener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keyup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); 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                      `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add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shortCutJS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as script tag to the page; this instantly creates a function and 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registers it as event handler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page.addScriptTag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shortCutJS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at this point, the browser will respond to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ctrl+b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by invoking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that in turn invokes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imageDownloadFunction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() which is in fact function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allImageDownloader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in</a:t>
            </a:r>
            <a:b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// the context of the Node application; this function gets hold of all IMG elements in th</a:t>
            </a: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e page</a:t>
            </a:r>
            <a:b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</a:br>
            <a:r>
              <a:rPr lang="en-US" sz="1100" dirty="0">
                <a:solidFill>
                  <a:srgbClr val="A31515"/>
                </a:solidFill>
                <a:latin typeface="Consolas" panose="020B0609020204030204" pitchFamily="49" charset="0"/>
              </a:rPr>
              <a:t>  // and downloads their contents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30026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Short Cut Keys to Web Application</a:t>
            </a:r>
            <a:br>
              <a:rPr lang="en-US" dirty="0"/>
            </a:br>
            <a:r>
              <a:rPr lang="en-US" dirty="0"/>
              <a:t>Example: take snapshot of the current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5833794" y="1818006"/>
            <a:ext cx="2656001" cy="155448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330112" y="1828519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44" y="1875245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570814" y="18400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57229" y="2382515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7" y="1986034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4012601" y="2452353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6C0733-0948-44EA-995C-6977F21603A4}"/>
              </a:ext>
            </a:extLst>
          </p:cNvPr>
          <p:cNvSpPr/>
          <p:nvPr/>
        </p:nvSpPr>
        <p:spPr>
          <a:xfrm>
            <a:off x="2546888" y="2075327"/>
            <a:ext cx="1023926" cy="333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</a:t>
            </a:r>
            <a:r>
              <a:rPr lang="en-US" sz="1100" i="1" dirty="0" err="1"/>
              <a:t>snapshotter</a:t>
            </a:r>
            <a:endParaRPr lang="en-US" sz="1100" i="1" dirty="0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B3A0A0-6175-40F2-BEE3-A1CB0FD440B3}"/>
              </a:ext>
            </a:extLst>
          </p:cNvPr>
          <p:cNvSpPr/>
          <p:nvPr/>
        </p:nvSpPr>
        <p:spPr>
          <a:xfrm>
            <a:off x="281130" y="3225484"/>
            <a:ext cx="3098305" cy="914968"/>
          </a:xfrm>
          <a:prstGeom prst="wedgeRectCallout">
            <a:avLst>
              <a:gd name="adj1" fmla="val 25433"/>
              <a:gd name="adj2" fmla="val -150856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This function is handed a Playwright source object that contains a reference to the </a:t>
            </a:r>
            <a:r>
              <a:rPr lang="en-US" sz="1100" i="1" dirty="0"/>
              <a:t>page</a:t>
            </a:r>
            <a:r>
              <a:rPr lang="en-US" sz="1100" dirty="0"/>
              <a:t> object. The </a:t>
            </a:r>
            <a:r>
              <a:rPr lang="en-US" sz="1100" i="1" dirty="0"/>
              <a:t>screenshot()</a:t>
            </a:r>
            <a:r>
              <a:rPr lang="en-US" sz="1100" dirty="0"/>
              <a:t> function on this object is invoked to write a PNG file with a snapshot of the current browser’s page content</a:t>
            </a:r>
            <a:endParaRPr lang="en-US" sz="1100" i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C8A510-4D6F-4682-AB81-7CDA102B64E3}"/>
              </a:ext>
            </a:extLst>
          </p:cNvPr>
          <p:cNvSpPr/>
          <p:nvPr/>
        </p:nvSpPr>
        <p:spPr>
          <a:xfrm>
            <a:off x="4981425" y="2891931"/>
            <a:ext cx="1369196" cy="3733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function </a:t>
            </a:r>
            <a:r>
              <a:rPr lang="en-US" sz="900" i="1" dirty="0" err="1"/>
              <a:t>snapshotterFunction</a:t>
            </a:r>
            <a:endParaRPr lang="en-US" sz="900" i="1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0696E-7485-4B23-814C-542FB6DCD926}"/>
              </a:ext>
            </a:extLst>
          </p:cNvPr>
          <p:cNvCxnSpPr>
            <a:cxnSpLocks/>
            <a:stCxn id="22" idx="1"/>
            <a:endCxn id="20" idx="2"/>
          </p:cNvCxnSpPr>
          <p:nvPr/>
        </p:nvCxnSpPr>
        <p:spPr>
          <a:xfrm rot="10800000">
            <a:off x="3058851" y="2408369"/>
            <a:ext cx="1922574" cy="67025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5863562" y="955383"/>
            <a:ext cx="3098305" cy="726186"/>
          </a:xfrm>
          <a:prstGeom prst="wedgeRectCallout">
            <a:avLst>
              <a:gd name="adj1" fmla="val 20506"/>
              <a:gd name="adj2" fmla="val 117877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5936433" y="1004461"/>
            <a:ext cx="2999644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</a:rPr>
              <a:t>Expose NodeJS function as JavaScript function [proxy] in the browser context of the web page</a:t>
            </a:r>
          </a:p>
          <a:p>
            <a:r>
              <a:rPr lang="en-US" sz="1100" dirty="0">
                <a:solidFill>
                  <a:schemeClr val="bg1"/>
                </a:solidFill>
              </a:rPr>
              <a:t>Add </a:t>
            </a:r>
            <a:r>
              <a:rPr lang="en-US" sz="1100" dirty="0" err="1">
                <a:solidFill>
                  <a:schemeClr val="bg1"/>
                </a:solidFill>
              </a:rPr>
              <a:t>keyup</a:t>
            </a:r>
            <a:r>
              <a:rPr lang="en-US" sz="1100" dirty="0">
                <a:solidFill>
                  <a:schemeClr val="bg1"/>
                </a:solidFill>
              </a:rPr>
              <a:t> event listener to invoke this proxy when the shortcut key (ctrl + y) is pressed</a:t>
            </a:r>
          </a:p>
        </p:txBody>
      </p:sp>
    </p:spTree>
    <p:extLst>
      <p:ext uri="{BB962C8B-B14F-4D97-AF65-F5344CB8AC3E}">
        <p14:creationId xmlns:p14="http://schemas.microsoft.com/office/powerpoint/2010/main" val="434244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 shortcut key for downloading all images into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406265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let  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snapshotCount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0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snapshotter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= async (source) =&gt; 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await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source.page.screenshot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 path: `${SNAPSHOT_PATH}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pageSnapshot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${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snapshotCount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++}.png` });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create a shortcut key (ctrl + b) that triggers the JS function to download all images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shortCutJS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=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`async function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(e) { if ('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'==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e.code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&amp;&amp;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e.ctrlKey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 { </a:t>
            </a: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                             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window.snapshotFunction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() ; }}</a:t>
            </a: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                  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document.addEventListener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keyup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', 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); 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                    `</a:t>
            </a:r>
            <a:endParaRPr lang="en-US" sz="1100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false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context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browser.newContext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 expose a Node function as binding to the page (to be invoked from the function)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await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context.exposeBinding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('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snapshotFunction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',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snapshotter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dirty="0">
                <a:solidFill>
                  <a:srgbClr val="000000"/>
                </a:solidFill>
                <a:latin typeface="Consolas" panose="020B0609020204030204" pitchFamily="49" charset="0"/>
              </a:rPr>
              <a:t>  // execute JS snippet for every new page, page reload and navigation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context.addInitScript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({ 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content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shortCutJS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context.newPage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(URL);</a:t>
            </a:r>
          </a:p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...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at this point, the browser will respond to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ctrl+y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by invoking 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handleShortCutKey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b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// that in turn invokes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window.snap</a:t>
            </a:r>
            <a:r>
              <a:rPr lang="en-US" sz="1100" dirty="0" err="1">
                <a:solidFill>
                  <a:srgbClr val="A31515"/>
                </a:solidFill>
                <a:latin typeface="Consolas" panose="020B0609020204030204" pitchFamily="49" charset="0"/>
              </a:rPr>
              <a:t>shot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Function</a:t>
            </a: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() which is a proxy for function </a:t>
            </a:r>
            <a:r>
              <a:rPr lang="en-US" sz="1100" b="0" dirty="0" err="1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snapshotterin</a:t>
            </a:r>
            <a:b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</a:br>
            <a:r>
              <a:rPr lang="en-US" sz="11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  // the context of the Node application that will write a snapshot PNG file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1250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443E4-9625-4281-A175-5D9285F0D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612E1F-2173-4AD5-9D99-7818F78C14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400" dirty="0"/>
              <a:t>Headless and Headful</a:t>
            </a:r>
          </a:p>
          <a:p>
            <a:r>
              <a:rPr lang="en-US" sz="1400" dirty="0"/>
              <a:t>Bi-directional JavaScript interaction: from Node to Browser and from Browser to Node context (write to console within the browser or in Node)</a:t>
            </a:r>
          </a:p>
          <a:p>
            <a:r>
              <a:rPr lang="en-US" sz="1400" dirty="0"/>
              <a:t>Download and Upload Files</a:t>
            </a:r>
          </a:p>
          <a:p>
            <a:r>
              <a:rPr lang="en-US" sz="1400" dirty="0"/>
              <a:t>Get images (and write to file)</a:t>
            </a:r>
          </a:p>
          <a:p>
            <a:r>
              <a:rPr lang="en-US" sz="1400" dirty="0"/>
              <a:t>Create Screenshots (.</a:t>
            </a:r>
            <a:r>
              <a:rPr lang="en-US" sz="1400" dirty="0" err="1"/>
              <a:t>png</a:t>
            </a:r>
            <a:r>
              <a:rPr lang="en-US" sz="1400" dirty="0"/>
              <a:t> and PDF)</a:t>
            </a:r>
          </a:p>
          <a:p>
            <a:r>
              <a:rPr lang="en-US" sz="1400" dirty="0"/>
              <a:t>Record Playwright Session as Video (MP4)</a:t>
            </a:r>
          </a:p>
          <a:p>
            <a:r>
              <a:rPr lang="en-US" sz="1400" dirty="0"/>
              <a:t>Access to </a:t>
            </a:r>
            <a:r>
              <a:rPr lang="en-US" sz="1400" dirty="0" err="1"/>
              <a:t>WebPerformance</a:t>
            </a:r>
            <a:r>
              <a:rPr lang="en-US" sz="1400" dirty="0"/>
              <a:t> APIs</a:t>
            </a:r>
          </a:p>
          <a:p>
            <a:r>
              <a:rPr lang="en-US" sz="1400" dirty="0"/>
              <a:t>Social Login (Google, Microsoft Live)</a:t>
            </a:r>
          </a:p>
          <a:p>
            <a:pPr lvl="1"/>
            <a:r>
              <a:rPr lang="en-US" sz="1400" dirty="0"/>
              <a:t>but not 2FA or Captcha</a:t>
            </a:r>
          </a:p>
          <a:p>
            <a:r>
              <a:rPr lang="en-US" sz="1400" dirty="0"/>
              <a:t>Read and Set Cookies and Local Storage, interact with Web Workers, </a:t>
            </a:r>
          </a:p>
          <a:p>
            <a:r>
              <a:rPr lang="en-US" sz="1400" dirty="0"/>
              <a:t>Manipulating network requests (HTTP requests sent from the page)</a:t>
            </a:r>
          </a:p>
          <a:p>
            <a:r>
              <a:rPr lang="en-US" sz="1400" dirty="0"/>
              <a:t>Headless Recorder (browser plugin and QA Wolf) to record Playwright scripts</a:t>
            </a:r>
          </a:p>
          <a:p>
            <a:r>
              <a:rPr lang="en-US" sz="1400" i="1" dirty="0"/>
              <a:t>Make the browser do anything a user can make the browser do and everything a developer injecting JavaScript into a live session can activate</a:t>
            </a:r>
          </a:p>
          <a:p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537E33-33F0-4971-890F-50A8A03D2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468764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DF107F-4509-48C0-8FA8-8AC0CDAC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Customised</a:t>
            </a:r>
            <a:r>
              <a:rPr lang="en-US" dirty="0"/>
              <a:t> UI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122ED8-3C03-4219-8923-7506D91C79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E5DBBD-614E-4C8A-8932-F416A962B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0CB92E1-854B-43BD-8F1B-DDE438B24B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62" y="1112520"/>
            <a:ext cx="4185755" cy="300730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CE8AF-DB0B-4134-B60F-709C6FC04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1227" y="396000"/>
            <a:ext cx="4396923" cy="4351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F856160-36F7-48FC-A557-E5B20A317321}"/>
              </a:ext>
            </a:extLst>
          </p:cNvPr>
          <p:cNvSpPr/>
          <p:nvPr/>
        </p:nvSpPr>
        <p:spPr>
          <a:xfrm>
            <a:off x="4411227" y="1112520"/>
            <a:ext cx="4252713" cy="3200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0509CC-3544-4E37-B4B0-C62E7AB559B9}"/>
              </a:ext>
            </a:extLst>
          </p:cNvPr>
          <p:cNvSpPr/>
          <p:nvPr/>
        </p:nvSpPr>
        <p:spPr>
          <a:xfrm>
            <a:off x="7588197" y="208788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53EE7A0-F2E6-4D81-BA1C-67A9FDF8F5A4}"/>
              </a:ext>
            </a:extLst>
          </p:cNvPr>
          <p:cNvSpPr/>
          <p:nvPr/>
        </p:nvSpPr>
        <p:spPr>
          <a:xfrm>
            <a:off x="7588197" y="229995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D6D6055-1EB5-4898-A3A4-16C5DDF1C6B6}"/>
              </a:ext>
            </a:extLst>
          </p:cNvPr>
          <p:cNvSpPr/>
          <p:nvPr/>
        </p:nvSpPr>
        <p:spPr>
          <a:xfrm>
            <a:off x="7588197" y="2512020"/>
            <a:ext cx="1151943" cy="152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254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6A5F7D39-8E4B-4315-80AF-FDDC2FE2D6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Link Bookmark – Under the Hood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D76C55F-96D1-403B-8583-D2F278CBE8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3C03FE2-5294-4EDD-ABF6-C32353FBB0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11" name="Snagit_SNG860">
            <a:extLst>
              <a:ext uri="{FF2B5EF4-FFF2-40B4-BE49-F238E27FC236}">
                <a16:creationId xmlns:a16="http://schemas.microsoft.com/office/drawing/2014/main" id="{0EFC3257-3DBB-4D5E-99B1-822DB978DE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599" y="1720800"/>
            <a:ext cx="1028789" cy="128027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EAEF2F3-190B-4E26-B688-F92D1701B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21" y="1908396"/>
            <a:ext cx="1746539" cy="106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E84AA6A6-D3B8-42FB-9DC0-5A5E9949BD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260690" y="3042792"/>
            <a:ext cx="3722400" cy="74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hromium (web browser) - Wikipedia">
            <a:extLst>
              <a:ext uri="{FF2B5EF4-FFF2-40B4-BE49-F238E27FC236}">
                <a16:creationId xmlns:a16="http://schemas.microsoft.com/office/drawing/2014/main" id="{10FCE5C8-164E-4522-BD98-B8628C85B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8000" y="1745089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E05033D-1165-4BDA-845D-CB3EF988F8A3}"/>
              </a:ext>
            </a:extLst>
          </p:cNvPr>
          <p:cNvSpPr/>
          <p:nvPr/>
        </p:nvSpPr>
        <p:spPr>
          <a:xfrm>
            <a:off x="1569600" y="2214396"/>
            <a:ext cx="568800" cy="500004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Up 12">
            <a:extLst>
              <a:ext uri="{FF2B5EF4-FFF2-40B4-BE49-F238E27FC236}">
                <a16:creationId xmlns:a16="http://schemas.microsoft.com/office/drawing/2014/main" id="{2A3D5894-E532-4777-A79F-A6528145FDD7}"/>
              </a:ext>
            </a:extLst>
          </p:cNvPr>
          <p:cNvSpPr/>
          <p:nvPr/>
        </p:nvSpPr>
        <p:spPr>
          <a:xfrm>
            <a:off x="5557284" y="3042792"/>
            <a:ext cx="127590" cy="239124"/>
          </a:xfrm>
          <a:prstGeom prst="up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152344F-CAF1-4AEF-8736-C0E6D9620DF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2800" y="90467"/>
            <a:ext cx="1105851" cy="3260666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CC02FB20-3C71-41CB-A47E-EAB2191741CC}"/>
              </a:ext>
            </a:extLst>
          </p:cNvPr>
          <p:cNvSpPr/>
          <p:nvPr/>
        </p:nvSpPr>
        <p:spPr>
          <a:xfrm rot="19010815">
            <a:off x="6038236" y="1628689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A4D08E77-313E-43D6-AE5F-21B4E69D76EE}"/>
              </a:ext>
            </a:extLst>
          </p:cNvPr>
          <p:cNvSpPr/>
          <p:nvPr/>
        </p:nvSpPr>
        <p:spPr>
          <a:xfrm rot="19646163">
            <a:off x="6156985" y="1800464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8EAF887F-524C-4F4E-A84E-EE5CFAE3BB4A}"/>
              </a:ext>
            </a:extLst>
          </p:cNvPr>
          <p:cNvSpPr/>
          <p:nvPr/>
        </p:nvSpPr>
        <p:spPr>
          <a:xfrm rot="20300811">
            <a:off x="6244271" y="2017728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CC246845-0F47-49DF-BECF-37E53AD52F5C}"/>
              </a:ext>
            </a:extLst>
          </p:cNvPr>
          <p:cNvSpPr/>
          <p:nvPr/>
        </p:nvSpPr>
        <p:spPr>
          <a:xfrm rot="20912111">
            <a:off x="6303600" y="2205408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8E6C277C-1B4C-4118-A67C-2D3315C02B80}"/>
              </a:ext>
            </a:extLst>
          </p:cNvPr>
          <p:cNvSpPr/>
          <p:nvPr/>
        </p:nvSpPr>
        <p:spPr>
          <a:xfrm rot="18341414">
            <a:off x="5864072" y="1456110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BFAA12F8-B4D5-4CD5-930D-E4E4C066585B}"/>
              </a:ext>
            </a:extLst>
          </p:cNvPr>
          <p:cNvSpPr/>
          <p:nvPr/>
        </p:nvSpPr>
        <p:spPr>
          <a:xfrm rot="21341358">
            <a:off x="6325890" y="2380955"/>
            <a:ext cx="568800" cy="108000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7111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C83460-F926-44D2-968A-BD96B22CA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Inject Toolbar into any Web Page or Site loaded into Playwright embedded 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0EC61-4B67-4B51-9ABF-B3CBAE8C38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Add floating toolbar with menu options to page after loading or refreshing</a:t>
            </a:r>
          </a:p>
          <a:p>
            <a:pPr lvl="1"/>
            <a:r>
              <a:rPr lang="en-US" dirty="0"/>
              <a:t>toolbar can be toggled on or off with shortcut key</a:t>
            </a:r>
          </a:p>
          <a:p>
            <a:pPr lvl="1"/>
            <a:r>
              <a:rPr lang="en-US" dirty="0"/>
              <a:t>options include Save all Images in page (to local file) and take Snapshot of page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3F8829-A1E8-4E0D-A986-362930028F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1026" name="Picture 2" descr="Image for post">
            <a:extLst>
              <a:ext uri="{FF2B5EF4-FFF2-40B4-BE49-F238E27FC236}">
                <a16:creationId xmlns:a16="http://schemas.microsoft.com/office/drawing/2014/main" id="{A582B1D4-B327-459E-BE95-5A27F82F45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41525"/>
            <a:ext cx="9144000" cy="1058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21AAEFA-7B7F-4530-B432-D9D934DDE9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3324037"/>
            <a:ext cx="7544454" cy="5258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9F7F9A-2712-4DDE-9194-1D7FEEF71348}"/>
              </a:ext>
            </a:extLst>
          </p:cNvPr>
          <p:cNvSpPr txBox="1"/>
          <p:nvPr/>
        </p:nvSpPr>
        <p:spPr>
          <a:xfrm>
            <a:off x="3836284" y="4659944"/>
            <a:ext cx="519212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github.com/lucasjellema/playwright-scenarios/tree/main/floating_menu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EE5D8EB-A5E7-4944-A80D-E1208AE32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9435" y="4642498"/>
            <a:ext cx="269984" cy="26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3704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FB6A96-1F03-4CB7-977C-761FF9E6D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challenges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7CFE72-B030-43C3-A8BB-D02C9F8B08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936000"/>
            <a:ext cx="7487997" cy="3780000"/>
          </a:xfrm>
        </p:spPr>
        <p:txBody>
          <a:bodyPr/>
          <a:lstStyle/>
          <a:p>
            <a:r>
              <a:rPr lang="en-US" dirty="0"/>
              <a:t>Create a floating, fixed, semi-transparent toolbar — using HTML and CSS</a:t>
            </a:r>
          </a:p>
          <a:p>
            <a:r>
              <a:rPr lang="en-US" dirty="0"/>
              <a:t>Add this toolbar — using Playwright — on top of a site or app that is loaded into the embedded browser</a:t>
            </a:r>
          </a:p>
          <a:p>
            <a:pPr lvl="1"/>
            <a:r>
              <a:rPr lang="en-US" dirty="0"/>
              <a:t>and ensure that the toolbar stays around / is added </a:t>
            </a:r>
            <a:r>
              <a:rPr lang="en-US" dirty="0" err="1"/>
              <a:t>agan</a:t>
            </a:r>
            <a:r>
              <a:rPr lang="en-US" dirty="0"/>
              <a:t> whenever the browser is navigated to a new page </a:t>
            </a:r>
          </a:p>
          <a:p>
            <a:r>
              <a:rPr lang="en-US" dirty="0"/>
              <a:t>Implement the Snapshot function linked to a toolbar option: when the option is triggered, the Playwright function for taking a snapshot of the page is activated.</a:t>
            </a:r>
          </a:p>
          <a:p>
            <a:pPr lvl="1"/>
            <a:r>
              <a:rPr lang="en-US" dirty="0"/>
              <a:t>note: the toolbar itself should be hidden at the time of taking the snapshot</a:t>
            </a:r>
          </a:p>
          <a:p>
            <a:r>
              <a:rPr lang="en-US" dirty="0"/>
              <a:t>Show and hide the toolbar using a short cut key combination</a:t>
            </a:r>
          </a:p>
          <a:p>
            <a:r>
              <a:rPr lang="en-US" dirty="0"/>
              <a:t>Add a toolbar option for saving all images in a page</a:t>
            </a:r>
          </a:p>
          <a:p>
            <a:r>
              <a:rPr lang="en-US" dirty="0"/>
              <a:t>Add other features to the toolbar that make life easier around specific or generic web sites and web applications</a:t>
            </a:r>
          </a:p>
          <a:p>
            <a:pPr lvl="1"/>
            <a:r>
              <a:rPr lang="en-US" dirty="0"/>
              <a:t>save/restore form entries, record currently selected text, remove all images from page, play a specific Playwright scenario (demo, instruction, shortcut), ...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31FA1B-0467-42F0-9D3E-140098D20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EF0DE28-0FE0-437A-AF1A-202CD3C566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7543" y="332728"/>
            <a:ext cx="5309161" cy="37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529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E34EE-68D0-4905-B53C-4429AE73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 step-by-step headful Playwright Scenario Acts</a:t>
            </a:r>
            <a:br>
              <a:rPr lang="en-US" dirty="0"/>
            </a:br>
            <a:r>
              <a:rPr lang="en-US" dirty="0"/>
              <a:t>To instruct, demonstrate, collaborate or accelerate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6DEF2C-FF30-460F-8678-117B3EAE70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Playwright scenario in a headful browser can be used to</a:t>
            </a:r>
          </a:p>
          <a:p>
            <a:pPr lvl="1"/>
            <a:r>
              <a:rPr lang="en-US" dirty="0"/>
              <a:t>demonstrate actions in a web site or app</a:t>
            </a:r>
          </a:p>
          <a:p>
            <a:pPr lvl="1"/>
            <a:r>
              <a:rPr lang="en-US" dirty="0"/>
              <a:t>provide a tutorial or hands-on instruction on the site or app</a:t>
            </a:r>
          </a:p>
          <a:p>
            <a:pPr lvl="1"/>
            <a:r>
              <a:rPr lang="en-US" dirty="0"/>
              <a:t>perform quick actions on behalf of the user in a web site or app</a:t>
            </a:r>
          </a:p>
          <a:p>
            <a:pPr lvl="1"/>
            <a:r>
              <a:rPr lang="en-US" dirty="0"/>
              <a:t>create a combined human </a:t>
            </a:r>
            <a:r>
              <a:rPr lang="en-US" dirty="0">
                <a:sym typeface="Wingdings" panose="05000000000000000000" pitchFamily="2" charset="2"/>
              </a:rPr>
              <a:t> </a:t>
            </a:r>
            <a:r>
              <a:rPr lang="en-US" dirty="0"/>
              <a:t>machine workflow </a:t>
            </a:r>
          </a:p>
          <a:p>
            <a:r>
              <a:rPr lang="en-US" dirty="0"/>
              <a:t>Playwright script sections (</a:t>
            </a:r>
            <a:r>
              <a:rPr lang="en-US" i="1" dirty="0"/>
              <a:t>command bundles</a:t>
            </a:r>
            <a:r>
              <a:rPr lang="en-US" dirty="0"/>
              <a:t>) can be played on demand</a:t>
            </a:r>
          </a:p>
          <a:p>
            <a:pPr lvl="1"/>
            <a:r>
              <a:rPr lang="en-US" dirty="0"/>
              <a:t>with annotation</a:t>
            </a:r>
          </a:p>
          <a:p>
            <a:pPr lvl="1"/>
            <a:r>
              <a:rPr lang="en-US" dirty="0"/>
              <a:t>conditionally</a:t>
            </a:r>
          </a:p>
          <a:p>
            <a:pPr lvl="1"/>
            <a:r>
              <a:rPr lang="en-US" dirty="0"/>
              <a:t>lightning fast or at human interpretation speed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384810-76A8-49BF-ADD2-3D01473A06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EBC81F8-6AD6-4768-A0C4-400ED0C181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2653" y="2800800"/>
            <a:ext cx="3459601" cy="19467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542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59E92-5F27-4F9D-B74E-05F72A876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tutorial | demo | documentation |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C27304-53AC-4467-B7C4-2204912B2A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Scenario</a:t>
            </a:r>
          </a:p>
          <a:p>
            <a:pPr lvl="1"/>
            <a:r>
              <a:rPr lang="en-US" dirty="0"/>
              <a:t>Play Act</a:t>
            </a:r>
          </a:p>
          <a:p>
            <a:pPr lvl="1"/>
            <a:r>
              <a:rPr lang="en-US" dirty="0"/>
              <a:t>Switch</a:t>
            </a:r>
          </a:p>
          <a:p>
            <a:pPr lvl="1"/>
            <a:r>
              <a:rPr lang="en-US" dirty="0"/>
              <a:t>Pause</a:t>
            </a:r>
          </a:p>
          <a:p>
            <a:pPr lvl="1"/>
            <a:r>
              <a:rPr lang="en-US" dirty="0"/>
              <a:t>Reset</a:t>
            </a:r>
          </a:p>
          <a:p>
            <a:r>
              <a:rPr lang="en-US" dirty="0"/>
              <a:t>Callout</a:t>
            </a:r>
          </a:p>
          <a:p>
            <a:r>
              <a:rPr lang="en-US" dirty="0"/>
              <a:t>In Situ Balloon help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5C23CE-CD84-4CAA-BC77-1A8F39B3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8DDE12-0B4A-4646-9A7D-7ED1AA1FF1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636" y="1029600"/>
            <a:ext cx="6461761" cy="3636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982869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1F85A-9E25-400B-B2BC-652003ACB0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Demonstration of Automated Scenario Orchestration</a:t>
            </a:r>
          </a:p>
        </p:txBody>
      </p:sp>
      <p:pic>
        <p:nvPicPr>
          <p:cNvPr id="5" name="Online Media 4" title="Playwright scenario director demo">
            <a:hlinkClick r:id="" action="ppaction://media"/>
            <a:extLst>
              <a:ext uri="{FF2B5EF4-FFF2-40B4-BE49-F238E27FC236}">
                <a16:creationId xmlns:a16="http://schemas.microsoft.com/office/drawing/2014/main" id="{FCFE1464-52F0-49B8-92B8-3130C5970771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12888" y="936625"/>
            <a:ext cx="5040312" cy="3779838"/>
          </a:xfrm>
          <a:prstGeom prst="rect">
            <a:avLst/>
          </a:pr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616E1B3-309B-4B71-BECE-FCC44A8A20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24344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E26DA8-8007-4860-85FF-FEA9BF753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some tricks up the sleeves of the 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96866A-55BF-4C1F-AF3A-F185B51D12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Type text</a:t>
            </a:r>
          </a:p>
          <a:p>
            <a:r>
              <a:rPr lang="en-US" dirty="0"/>
              <a:t>Select text</a:t>
            </a:r>
          </a:p>
          <a:p>
            <a:r>
              <a:rPr lang="en-US" dirty="0"/>
              <a:t>Scroll elements in view</a:t>
            </a:r>
          </a:p>
          <a:p>
            <a:r>
              <a:rPr lang="en-US" dirty="0"/>
              <a:t>Hover over elements</a:t>
            </a:r>
          </a:p>
          <a:p>
            <a:r>
              <a:rPr lang="en-US" dirty="0"/>
              <a:t>Open new tab / Switch between tabs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557A8E-220A-4B25-8279-AB5598804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16323ED-A00F-4A6F-ACF7-41CC90541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8930" y="1708023"/>
            <a:ext cx="3050144" cy="12196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25BCCC1-081F-4C30-BFA9-F15D6B8E75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2645" y="2768400"/>
            <a:ext cx="2880555" cy="1622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3748321-37B0-4557-95B3-0C208E405B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3599" y="653324"/>
            <a:ext cx="3028347" cy="8357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C6EB0E9-C29A-4B1F-8B26-7B69E3E30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30203" y="3107700"/>
            <a:ext cx="3050143" cy="171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5302083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D9E3-B002-43BF-BB52-9EBBC646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90D5-3C48-43FC-ABA7-C8AD0A0E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3270750" cy="3780000"/>
          </a:xfrm>
        </p:spPr>
        <p:txBody>
          <a:bodyPr/>
          <a:lstStyle/>
          <a:p>
            <a:r>
              <a:rPr lang="en-US" dirty="0"/>
              <a:t>Scenarios are defined in an object structure</a:t>
            </a:r>
          </a:p>
          <a:p>
            <a:pPr lvl="1"/>
            <a:r>
              <a:rPr lang="en-US" dirty="0"/>
              <a:t>scenario – title and description</a:t>
            </a:r>
          </a:p>
          <a:p>
            <a:pPr lvl="2"/>
            <a:r>
              <a:rPr lang="en-US" dirty="0"/>
              <a:t>acts – title, description and action (JS function)</a:t>
            </a:r>
          </a:p>
          <a:p>
            <a:pPr lvl="2"/>
            <a:endParaRPr lang="en-US" dirty="0"/>
          </a:p>
          <a:p>
            <a:pPr lvl="2"/>
            <a:endParaRPr lang="en-US" dirty="0"/>
          </a:p>
          <a:p>
            <a:r>
              <a:rPr lang="en-US" dirty="0"/>
              <a:t>Actions use helper functions</a:t>
            </a:r>
          </a:p>
          <a:p>
            <a:pPr lvl="1"/>
            <a:r>
              <a:rPr lang="en-US" dirty="0" err="1"/>
              <a:t>populateCallout</a:t>
            </a:r>
            <a:endParaRPr lang="en-US" dirty="0"/>
          </a:p>
          <a:p>
            <a:pPr lvl="1"/>
            <a:r>
              <a:rPr lang="en-US" dirty="0" err="1"/>
              <a:t>waitForUnpause</a:t>
            </a:r>
            <a:endParaRPr lang="en-US" dirty="0"/>
          </a:p>
          <a:p>
            <a:pPr lvl="1"/>
            <a:r>
              <a:rPr lang="en-US" dirty="0" err="1"/>
              <a:t>plotBubble</a:t>
            </a:r>
            <a:endParaRPr lang="en-US" dirty="0"/>
          </a:p>
          <a:p>
            <a:pPr lvl="1"/>
            <a:r>
              <a:rPr lang="en-US" dirty="0" err="1"/>
              <a:t>scrollToElement</a:t>
            </a:r>
            <a:endParaRPr lang="en-US" dirty="0"/>
          </a:p>
          <a:p>
            <a:pPr lvl="1"/>
            <a:r>
              <a:rPr lang="en-US" dirty="0" err="1"/>
              <a:t>page.bringToFront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B1A9F-0FE0-4B50-9138-C45166E1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17251CB-99D7-40C1-A9D7-C45EFC62D2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4402"/>
          <a:stretch/>
        </p:blipFill>
        <p:spPr>
          <a:xfrm>
            <a:off x="4568452" y="839700"/>
            <a:ext cx="4039095" cy="3876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3543353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BD9E3-B002-43BF-BB52-9EBBC6463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scenarios – 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290D5-3C48-43FC-ABA7-C8AD0A0E90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936000"/>
            <a:ext cx="3270750" cy="3780000"/>
          </a:xfrm>
        </p:spPr>
        <p:txBody>
          <a:bodyPr/>
          <a:lstStyle/>
          <a:p>
            <a:r>
              <a:rPr lang="en-US" dirty="0"/>
              <a:t>Toolbar handles user actions and passes them to the </a:t>
            </a:r>
            <a:r>
              <a:rPr lang="en-US" i="1" dirty="0"/>
              <a:t>director()</a:t>
            </a:r>
            <a:r>
              <a:rPr lang="en-US" dirty="0"/>
              <a:t> function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The </a:t>
            </a:r>
            <a:r>
              <a:rPr lang="en-US" i="1" dirty="0"/>
              <a:t>director() </a:t>
            </a:r>
            <a:r>
              <a:rPr lang="en-US" dirty="0"/>
              <a:t>function invokes actions – the NodeJS functions that do the actual work in each act</a:t>
            </a:r>
          </a:p>
          <a:p>
            <a:pPr lvl="1"/>
            <a:r>
              <a:rPr lang="en-US" dirty="0"/>
              <a:t>these functions use Playwright </a:t>
            </a:r>
            <a:r>
              <a:rPr lang="en-US" i="1" dirty="0"/>
              <a:t>and </a:t>
            </a:r>
            <a:r>
              <a:rPr lang="en-US" dirty="0"/>
              <a:t>execute code in the browser context – against UI, DOM and JS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CB1A9F-0FE0-4B50-9138-C45166E1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9" name="Snagit_SNG85C">
            <a:extLst>
              <a:ext uri="{FF2B5EF4-FFF2-40B4-BE49-F238E27FC236}">
                <a16:creationId xmlns:a16="http://schemas.microsoft.com/office/drawing/2014/main" id="{1CA69E4C-6167-4452-905B-7FAB4FBC05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27" t="90201" r="47984" b="2712"/>
          <a:stretch/>
        </p:blipFill>
        <p:spPr>
          <a:xfrm>
            <a:off x="4031999" y="936000"/>
            <a:ext cx="4790893" cy="439144"/>
          </a:xfrm>
          <a:prstGeom prst="rect">
            <a:avLst/>
          </a:prstGeom>
        </p:spPr>
      </p:pic>
      <p:pic>
        <p:nvPicPr>
          <p:cNvPr id="11" name="Snagit_SNG84C">
            <a:extLst>
              <a:ext uri="{FF2B5EF4-FFF2-40B4-BE49-F238E27FC236}">
                <a16:creationId xmlns:a16="http://schemas.microsoft.com/office/drawing/2014/main" id="{684A621E-4C74-45B0-8030-7AFD5DF753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62"/>
          <a:stretch/>
        </p:blipFill>
        <p:spPr>
          <a:xfrm>
            <a:off x="4072292" y="1575851"/>
            <a:ext cx="4710306" cy="14250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Snagit_SNG865">
            <a:extLst>
              <a:ext uri="{FF2B5EF4-FFF2-40B4-BE49-F238E27FC236}">
                <a16:creationId xmlns:a16="http://schemas.microsoft.com/office/drawing/2014/main" id="{5CDC33B7-E1FB-4248-A870-2357744E68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90754" y="3244042"/>
            <a:ext cx="5023480" cy="151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31023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 Toolbar for scenario playing to any Web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5833794" y="1818006"/>
            <a:ext cx="3204923" cy="218049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330112" y="1828519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44" y="1875245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570814" y="18400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57229" y="2382515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7" y="1986034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4012601" y="2452353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106C0733-0948-44EA-995C-6977F21603A4}"/>
              </a:ext>
            </a:extLst>
          </p:cNvPr>
          <p:cNvSpPr/>
          <p:nvPr/>
        </p:nvSpPr>
        <p:spPr>
          <a:xfrm>
            <a:off x="2546888" y="2075327"/>
            <a:ext cx="792425" cy="333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</a:t>
            </a:r>
            <a:r>
              <a:rPr lang="en-US" sz="1100" i="1" dirty="0"/>
              <a:t>director()</a:t>
            </a:r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B3A0A0-6175-40F2-BEE3-A1CB0FD440B3}"/>
              </a:ext>
            </a:extLst>
          </p:cNvPr>
          <p:cNvSpPr/>
          <p:nvPr/>
        </p:nvSpPr>
        <p:spPr>
          <a:xfrm>
            <a:off x="560667" y="824766"/>
            <a:ext cx="3098305" cy="914968"/>
          </a:xfrm>
          <a:prstGeom prst="wedgeRectCallout">
            <a:avLst>
              <a:gd name="adj1" fmla="val 17755"/>
              <a:gd name="adj2" fmla="val 92895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scenario related user events trigger the </a:t>
            </a:r>
            <a:r>
              <a:rPr lang="en-US" sz="1100" i="1" dirty="0"/>
              <a:t>director()</a:t>
            </a:r>
            <a:r>
              <a:rPr lang="en-US" sz="1100" dirty="0"/>
              <a:t>. It can change the current scenario or set or reset the next act; it can toggle the pause status; and it can execute the action function to play the upcoming act</a:t>
            </a:r>
            <a:endParaRPr lang="en-US" sz="1100" i="1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7C8A510-4D6F-4682-AB81-7CDA102B64E3}"/>
              </a:ext>
            </a:extLst>
          </p:cNvPr>
          <p:cNvSpPr/>
          <p:nvPr/>
        </p:nvSpPr>
        <p:spPr>
          <a:xfrm>
            <a:off x="5032239" y="2819283"/>
            <a:ext cx="1080058" cy="56371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function </a:t>
            </a:r>
            <a:r>
              <a:rPr lang="en-US" sz="900" dirty="0" err="1"/>
              <a:t>directorFunction</a:t>
            </a:r>
            <a:endParaRPr lang="en-US" sz="900" dirty="0"/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AD00696E-7485-4B23-814C-542FB6DCD926}"/>
              </a:ext>
            </a:extLst>
          </p:cNvPr>
          <p:cNvCxnSpPr>
            <a:cxnSpLocks/>
            <a:stCxn id="22" idx="1"/>
            <a:endCxn id="20" idx="2"/>
          </p:cNvCxnSpPr>
          <p:nvPr/>
        </p:nvCxnSpPr>
        <p:spPr>
          <a:xfrm rot="10800000">
            <a:off x="2943101" y="2408369"/>
            <a:ext cx="2089138" cy="692773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B2A7C6A-69D8-4350-B45B-16E94428E0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519" y="2379246"/>
            <a:ext cx="2630742" cy="1480305"/>
          </a:xfrm>
          <a:prstGeom prst="rect">
            <a:avLst/>
          </a:prstGeom>
        </p:spPr>
      </p:pic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29936ECE-6A09-4F2C-90C7-5B25AE90DEF2}"/>
              </a:ext>
            </a:extLst>
          </p:cNvPr>
          <p:cNvSpPr/>
          <p:nvPr/>
        </p:nvSpPr>
        <p:spPr>
          <a:xfrm>
            <a:off x="1412204" y="2922402"/>
            <a:ext cx="1150943" cy="333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scenarios.json</a:t>
            </a:r>
            <a:endParaRPr lang="en-US" sz="1100" dirty="0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EDCC99D0-D998-4598-BD2E-B677DD584FD4}"/>
              </a:ext>
            </a:extLst>
          </p:cNvPr>
          <p:cNvSpPr/>
          <p:nvPr/>
        </p:nvSpPr>
        <p:spPr>
          <a:xfrm>
            <a:off x="6698512" y="4262946"/>
            <a:ext cx="2445488" cy="577671"/>
          </a:xfrm>
          <a:prstGeom prst="wedgeRectCallout">
            <a:avLst>
              <a:gd name="adj1" fmla="val 9357"/>
              <a:gd name="adj2" fmla="val -137145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8A240D5-9490-436D-979C-46C6483F13D9}"/>
              </a:ext>
            </a:extLst>
          </p:cNvPr>
          <p:cNvSpPr txBox="1"/>
          <p:nvPr/>
        </p:nvSpPr>
        <p:spPr>
          <a:xfrm>
            <a:off x="6791095" y="4297865"/>
            <a:ext cx="2247621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 dirty="0"/>
              <a:t>Toolbar with Play, Skip, Pause, Reset and Switch scenario. Actions trigger function director through proxy </a:t>
            </a:r>
            <a:r>
              <a:rPr lang="en-US" sz="900" dirty="0" err="1"/>
              <a:t>window.directorFunction</a:t>
            </a:r>
            <a:endParaRPr lang="en-US" sz="900" dirty="0"/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5741538" y="1074617"/>
            <a:ext cx="2849570" cy="595414"/>
          </a:xfrm>
          <a:prstGeom prst="wedgeRectCallout">
            <a:avLst>
              <a:gd name="adj1" fmla="val 33943"/>
              <a:gd name="adj2" fmla="val 192609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5819618" y="1125470"/>
            <a:ext cx="2999644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/>
              <a:t>callout and bubble help are added to DOM (style, script and HTML) through Playwright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D85137DB-D9E0-4AEA-9B60-D34F99B2A851}"/>
              </a:ext>
            </a:extLst>
          </p:cNvPr>
          <p:cNvCxnSpPr>
            <a:cxnSpLocks/>
            <a:endCxn id="31" idx="3"/>
          </p:cNvCxnSpPr>
          <p:nvPr/>
        </p:nvCxnSpPr>
        <p:spPr>
          <a:xfrm rot="10800000" flipV="1">
            <a:off x="2563148" y="2399339"/>
            <a:ext cx="252335" cy="16525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83B3DB70-4364-4E4F-BD55-590F49C7A262}"/>
              </a:ext>
            </a:extLst>
          </p:cNvPr>
          <p:cNvSpPr/>
          <p:nvPr/>
        </p:nvSpPr>
        <p:spPr>
          <a:xfrm>
            <a:off x="1412204" y="2443222"/>
            <a:ext cx="1150943" cy="24273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scenarioStatus</a:t>
            </a:r>
            <a:endParaRPr lang="en-US" sz="1100" dirty="0"/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01637E5C-0B3F-4E7E-9320-EBB706FFB6BA}"/>
              </a:ext>
            </a:extLst>
          </p:cNvPr>
          <p:cNvSpPr/>
          <p:nvPr/>
        </p:nvSpPr>
        <p:spPr>
          <a:xfrm>
            <a:off x="1901934" y="2639043"/>
            <a:ext cx="104075" cy="283359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08931745-F75E-4992-ADA1-5EA45BB66F1D}"/>
              </a:ext>
            </a:extLst>
          </p:cNvPr>
          <p:cNvSpPr/>
          <p:nvPr/>
        </p:nvSpPr>
        <p:spPr>
          <a:xfrm>
            <a:off x="90325" y="2768000"/>
            <a:ext cx="1080058" cy="914968"/>
          </a:xfrm>
          <a:prstGeom prst="wedgeRectCallout">
            <a:avLst>
              <a:gd name="adj1" fmla="val 76907"/>
              <a:gd name="adj2" fmla="val -71344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scenarioStatus</a:t>
            </a:r>
            <a:r>
              <a:rPr lang="en-US" sz="900" dirty="0"/>
              <a:t> keeps track of current scenario, next act and pause/</a:t>
            </a:r>
            <a:r>
              <a:rPr lang="en-US" sz="900" dirty="0" err="1"/>
              <a:t>unpause</a:t>
            </a:r>
            <a:endParaRPr lang="en-US" sz="900" i="1" dirty="0"/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996314F2-4E6F-4AD9-BC6C-335A01F0756E}"/>
              </a:ext>
            </a:extLst>
          </p:cNvPr>
          <p:cNvSpPr/>
          <p:nvPr/>
        </p:nvSpPr>
        <p:spPr>
          <a:xfrm>
            <a:off x="1240427" y="3668696"/>
            <a:ext cx="1702673" cy="914968"/>
          </a:xfrm>
          <a:prstGeom prst="wedgeRectCallout">
            <a:avLst>
              <a:gd name="adj1" fmla="val 21778"/>
              <a:gd name="adj2" fmla="val -101558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 scenario has a title and a description and consists of acts; each act has a title and description as well as a JS function that manipulates the browser (and beyond)</a:t>
            </a:r>
            <a:endParaRPr lang="en-US" sz="900" i="1" dirty="0"/>
          </a:p>
        </p:txBody>
      </p:sp>
    </p:spTree>
    <p:extLst>
      <p:ext uri="{BB962C8B-B14F-4D97-AF65-F5344CB8AC3E}">
        <p14:creationId xmlns:p14="http://schemas.microsoft.com/office/powerpoint/2010/main" val="33404235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  <p:bldP spid="33" grpId="0" animBg="1"/>
      <p:bldP spid="3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AD-5830-4D79-9486-32AB02CE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PowerPoint report from a Playwright tour of Web pages </a:t>
            </a:r>
          </a:p>
        </p:txBody>
      </p:sp>
      <p:pic>
        <p:nvPicPr>
          <p:cNvPr id="22" name="Snagit_SNG83B">
            <a:extLst>
              <a:ext uri="{FF2B5EF4-FFF2-40B4-BE49-F238E27FC236}">
                <a16:creationId xmlns:a16="http://schemas.microsoft.com/office/drawing/2014/main" id="{DE97B73C-CEFB-42C6-8728-35FE7CA5D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24460" y="2186408"/>
            <a:ext cx="1615580" cy="128027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B254A-809A-4030-BFC2-728283F4A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74A79D-E7F6-4489-895A-C6EEF5C506C0}"/>
              </a:ext>
            </a:extLst>
          </p:cNvPr>
          <p:cNvSpPr/>
          <p:nvPr/>
        </p:nvSpPr>
        <p:spPr>
          <a:xfrm>
            <a:off x="5833794" y="1818006"/>
            <a:ext cx="3204923" cy="2180498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98D4A6-5F28-4269-A4C6-9A0E66E67E2D}"/>
              </a:ext>
            </a:extLst>
          </p:cNvPr>
          <p:cNvSpPr/>
          <p:nvPr/>
        </p:nvSpPr>
        <p:spPr>
          <a:xfrm>
            <a:off x="1330112" y="1828519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AF0F276-EAC5-45B2-8F65-B1F4666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9944" y="1875245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134819D2-3187-4C4E-9400-82D4795F6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570814" y="184004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3D3CE06-663F-4FB4-8AEC-750483EE0BC3}"/>
              </a:ext>
            </a:extLst>
          </p:cNvPr>
          <p:cNvSpPr/>
          <p:nvPr/>
        </p:nvSpPr>
        <p:spPr>
          <a:xfrm>
            <a:off x="5657229" y="2382515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Chromium (web browser) - Wikipedia">
            <a:extLst>
              <a:ext uri="{FF2B5EF4-FFF2-40B4-BE49-F238E27FC236}">
                <a16:creationId xmlns:a16="http://schemas.microsoft.com/office/drawing/2014/main" id="{EA8D190A-D674-4CF4-A62D-8345E5E4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3997" y="1986034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CAC7199-9BC0-44E1-AAE7-88BD47DF99E6}"/>
              </a:ext>
            </a:extLst>
          </p:cNvPr>
          <p:cNvSpPr/>
          <p:nvPr/>
        </p:nvSpPr>
        <p:spPr>
          <a:xfrm>
            <a:off x="4012601" y="2452353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673A9D-0D27-4F2C-93EF-46D0F21A356E}"/>
              </a:ext>
            </a:extLst>
          </p:cNvPr>
          <p:cNvSpPr/>
          <p:nvPr/>
        </p:nvSpPr>
        <p:spPr>
          <a:xfrm>
            <a:off x="2778627" y="2368012"/>
            <a:ext cx="1239449" cy="504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</a:t>
            </a:r>
            <a:r>
              <a:rPr lang="en-US" sz="1100" i="1" dirty="0" err="1"/>
              <a:t>showProducer</a:t>
            </a:r>
            <a:r>
              <a:rPr lang="en-US" sz="1100" i="1" dirty="0"/>
              <a:t>()</a:t>
            </a:r>
          </a:p>
        </p:txBody>
      </p:sp>
      <p:pic>
        <p:nvPicPr>
          <p:cNvPr id="25" name="Graphic 24" descr="Download with solid fill">
            <a:extLst>
              <a:ext uri="{FF2B5EF4-FFF2-40B4-BE49-F238E27FC236}">
                <a16:creationId xmlns:a16="http://schemas.microsoft.com/office/drawing/2014/main" id="{05E8F790-3D2B-466F-A7EE-83DA7061E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65254" y="2571750"/>
            <a:ext cx="914400" cy="1390568"/>
          </a:xfrm>
          <a:prstGeom prst="rect">
            <a:avLst/>
          </a:prstGeom>
        </p:spPr>
      </p:pic>
      <p:pic>
        <p:nvPicPr>
          <p:cNvPr id="27" name="Graphic 26" descr="Paper with solid fill">
            <a:extLst>
              <a:ext uri="{FF2B5EF4-FFF2-40B4-BE49-F238E27FC236}">
                <a16:creationId xmlns:a16="http://schemas.microsoft.com/office/drawing/2014/main" id="{3F8E0EAF-EB8E-46B0-BF75-3B188B73AF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599489" y="3962318"/>
            <a:ext cx="914400" cy="914400"/>
          </a:xfrm>
          <a:prstGeom prst="rect">
            <a:avLst/>
          </a:prstGeom>
        </p:spPr>
      </p:pic>
      <p:pic>
        <p:nvPicPr>
          <p:cNvPr id="1026" name="Picture 2" descr="Microsoft PowerPoint logo and symbol, meaning, history, PNG">
            <a:extLst>
              <a:ext uri="{FF2B5EF4-FFF2-40B4-BE49-F238E27FC236}">
                <a16:creationId xmlns:a16="http://schemas.microsoft.com/office/drawing/2014/main" id="{3CADEE60-4CD6-4D33-9F70-ADD5F627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1622" y="4354061"/>
            <a:ext cx="855580" cy="53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212330A-7D04-44B8-A95F-3BF728D9B612}"/>
              </a:ext>
            </a:extLst>
          </p:cNvPr>
          <p:cNvSpPr/>
          <p:nvPr/>
        </p:nvSpPr>
        <p:spPr>
          <a:xfrm>
            <a:off x="438014" y="3490930"/>
            <a:ext cx="1784195" cy="6465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npm</a:t>
            </a:r>
            <a:r>
              <a:rPr lang="en-US" dirty="0"/>
              <a:t> module </a:t>
            </a:r>
            <a:r>
              <a:rPr lang="en-US" dirty="0" err="1"/>
              <a:t>PptxGenJS</a:t>
            </a:r>
            <a:endParaRPr lang="en-US" dirty="0"/>
          </a:p>
        </p:txBody>
      </p:sp>
      <p:pic>
        <p:nvPicPr>
          <p:cNvPr id="29" name="Snagit_SNG83B">
            <a:extLst>
              <a:ext uri="{FF2B5EF4-FFF2-40B4-BE49-F238E27FC236}">
                <a16:creationId xmlns:a16="http://schemas.microsoft.com/office/drawing/2014/main" id="{8C076D71-F912-42D7-8A3E-0CE48A8692C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499" y="3056110"/>
            <a:ext cx="903568" cy="716035"/>
          </a:xfrm>
          <a:prstGeom prst="rect">
            <a:avLst/>
          </a:prstGeom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9431D5A1-2FCF-4325-B87A-CD95649BAD39}"/>
              </a:ext>
            </a:extLst>
          </p:cNvPr>
          <p:cNvSpPr/>
          <p:nvPr/>
        </p:nvSpPr>
        <p:spPr>
          <a:xfrm>
            <a:off x="1661879" y="3225484"/>
            <a:ext cx="245163" cy="409814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E0B8CCED-BC38-4F89-BED1-ADCF4CB71EC8}"/>
              </a:ext>
            </a:extLst>
          </p:cNvPr>
          <p:cNvSpPr/>
          <p:nvPr/>
        </p:nvSpPr>
        <p:spPr>
          <a:xfrm>
            <a:off x="560667" y="824766"/>
            <a:ext cx="3451934" cy="914968"/>
          </a:xfrm>
          <a:prstGeom prst="wedgeRectCallout">
            <a:avLst>
              <a:gd name="adj1" fmla="val 20516"/>
              <a:gd name="adj2" fmla="val 130271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Run Playwright actions, visit pages, take screenshots and save images, gather data. Using </a:t>
            </a:r>
            <a:r>
              <a:rPr lang="en-US" sz="1100" dirty="0" err="1"/>
              <a:t>PptxGenJS</a:t>
            </a:r>
            <a:r>
              <a:rPr lang="en-US" sz="1100" dirty="0"/>
              <a:t>: create a new </a:t>
            </a:r>
            <a:r>
              <a:rPr lang="en-US" sz="1100" dirty="0" err="1"/>
              <a:t>powerpoint</a:t>
            </a:r>
            <a:r>
              <a:rPr lang="en-US" sz="1100" dirty="0"/>
              <a:t> document, create slides, add screenshots and images, write text, create charts; save PowerPoint document.</a:t>
            </a:r>
            <a:endParaRPr lang="en-US" sz="1100" i="1" dirty="0"/>
          </a:p>
        </p:txBody>
      </p:sp>
    </p:spTree>
    <p:extLst>
      <p:ext uri="{BB962C8B-B14F-4D97-AF65-F5344CB8AC3E}">
        <p14:creationId xmlns:p14="http://schemas.microsoft.com/office/powerpoint/2010/main" val="3717481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3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56E45C-6111-4869-A9EB-D4DD80017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722250"/>
            <a:ext cx="6721611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6582723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A6AD-5830-4D79-9486-32AB02CE9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Daily COVID-19 PowerPoint report</a:t>
            </a:r>
            <a:br>
              <a:rPr lang="en-US" dirty="0"/>
            </a:br>
            <a:endParaRPr lang="en-US" dirty="0"/>
          </a:p>
        </p:txBody>
      </p:sp>
      <p:pic>
        <p:nvPicPr>
          <p:cNvPr id="22" name="Snagit_SNG83B">
            <a:extLst>
              <a:ext uri="{FF2B5EF4-FFF2-40B4-BE49-F238E27FC236}">
                <a16:creationId xmlns:a16="http://schemas.microsoft.com/office/drawing/2014/main" id="{DE97B73C-CEFB-42C6-8728-35FE7CA5D0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89932" y="1149889"/>
            <a:ext cx="1615580" cy="1280271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3B254A-809A-4030-BFC2-728283F4AC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EE74A79D-E7F6-4489-895A-C6EEF5C506C0}"/>
              </a:ext>
            </a:extLst>
          </p:cNvPr>
          <p:cNvSpPr/>
          <p:nvPr/>
        </p:nvSpPr>
        <p:spPr>
          <a:xfrm>
            <a:off x="5833794" y="791999"/>
            <a:ext cx="3204923" cy="3936117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98D4A6-5F28-4269-A4C6-9A0E66E67E2D}"/>
              </a:ext>
            </a:extLst>
          </p:cNvPr>
          <p:cNvSpPr/>
          <p:nvPr/>
        </p:nvSpPr>
        <p:spPr>
          <a:xfrm>
            <a:off x="1107414" y="792000"/>
            <a:ext cx="445631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3AF0F276-EAC5-45B2-8F65-B1F4666625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82" y="817681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134819D2-3187-4C4E-9400-82D4795F67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636286" y="803530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Right 8">
            <a:extLst>
              <a:ext uri="{FF2B5EF4-FFF2-40B4-BE49-F238E27FC236}">
                <a16:creationId xmlns:a16="http://schemas.microsoft.com/office/drawing/2014/main" id="{53D3CE06-663F-4FB4-8AEC-750483EE0BC3}"/>
              </a:ext>
            </a:extLst>
          </p:cNvPr>
          <p:cNvSpPr/>
          <p:nvPr/>
        </p:nvSpPr>
        <p:spPr>
          <a:xfrm>
            <a:off x="5722701" y="1345996"/>
            <a:ext cx="353130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6" descr="Chromium (web browser) - Wikipedia">
            <a:extLst>
              <a:ext uri="{FF2B5EF4-FFF2-40B4-BE49-F238E27FC236}">
                <a16:creationId xmlns:a16="http://schemas.microsoft.com/office/drawing/2014/main" id="{EA8D190A-D674-4CF4-A62D-8345E5E404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9469" y="949515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Arrow: Left-Right 10">
            <a:extLst>
              <a:ext uri="{FF2B5EF4-FFF2-40B4-BE49-F238E27FC236}">
                <a16:creationId xmlns:a16="http://schemas.microsoft.com/office/drawing/2014/main" id="{5CAC7199-9BC0-44E1-AAE7-88BD47DF99E6}"/>
              </a:ext>
            </a:extLst>
          </p:cNvPr>
          <p:cNvSpPr/>
          <p:nvPr/>
        </p:nvSpPr>
        <p:spPr>
          <a:xfrm>
            <a:off x="4078073" y="1415834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D673A9D-0D27-4F2C-93EF-46D0F21A356E}"/>
              </a:ext>
            </a:extLst>
          </p:cNvPr>
          <p:cNvSpPr/>
          <p:nvPr/>
        </p:nvSpPr>
        <p:spPr>
          <a:xfrm>
            <a:off x="2079962" y="1448751"/>
            <a:ext cx="2017509" cy="33304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 </a:t>
            </a:r>
            <a:r>
              <a:rPr lang="en-US" sz="1100" i="1" dirty="0" err="1"/>
              <a:t>showProducer</a:t>
            </a:r>
            <a:r>
              <a:rPr lang="en-US" sz="1100" i="1" dirty="0"/>
              <a:t>()</a:t>
            </a:r>
          </a:p>
        </p:txBody>
      </p:sp>
      <p:pic>
        <p:nvPicPr>
          <p:cNvPr id="25" name="Graphic 24" descr="Download with solid fill">
            <a:extLst>
              <a:ext uri="{FF2B5EF4-FFF2-40B4-BE49-F238E27FC236}">
                <a16:creationId xmlns:a16="http://schemas.microsoft.com/office/drawing/2014/main" id="{05E8F790-3D2B-466F-A7EE-83DA7061E8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50142" y="2011398"/>
            <a:ext cx="914400" cy="1493719"/>
          </a:xfrm>
          <a:prstGeom prst="rect">
            <a:avLst/>
          </a:prstGeom>
        </p:spPr>
      </p:pic>
      <p:pic>
        <p:nvPicPr>
          <p:cNvPr id="27" name="Graphic 26" descr="Paper with solid fill">
            <a:extLst>
              <a:ext uri="{FF2B5EF4-FFF2-40B4-BE49-F238E27FC236}">
                <a16:creationId xmlns:a16="http://schemas.microsoft.com/office/drawing/2014/main" id="{3F8E0EAF-EB8E-46B0-BF75-3B188B73AF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791322" y="3232885"/>
            <a:ext cx="914400" cy="914400"/>
          </a:xfrm>
          <a:prstGeom prst="rect">
            <a:avLst/>
          </a:prstGeom>
        </p:spPr>
      </p:pic>
      <p:pic>
        <p:nvPicPr>
          <p:cNvPr id="1026" name="Picture 2" descr="Microsoft PowerPoint logo and symbol, meaning, history, PNG">
            <a:extLst>
              <a:ext uri="{FF2B5EF4-FFF2-40B4-BE49-F238E27FC236}">
                <a16:creationId xmlns:a16="http://schemas.microsoft.com/office/drawing/2014/main" id="{3CADEE60-4CD6-4D33-9F70-ADD5F6274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955" y="3711464"/>
            <a:ext cx="855580" cy="534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A212330A-7D04-44B8-A95F-3BF728D9B612}"/>
              </a:ext>
            </a:extLst>
          </p:cNvPr>
          <p:cNvSpPr/>
          <p:nvPr/>
        </p:nvSpPr>
        <p:spPr>
          <a:xfrm>
            <a:off x="503486" y="2454411"/>
            <a:ext cx="1219221" cy="64655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npm</a:t>
            </a:r>
            <a:r>
              <a:rPr lang="en-US" dirty="0"/>
              <a:t> module </a:t>
            </a:r>
            <a:r>
              <a:rPr lang="en-US" dirty="0" err="1"/>
              <a:t>PptxGenJS</a:t>
            </a:r>
            <a:endParaRPr lang="en-US" dirty="0"/>
          </a:p>
        </p:txBody>
      </p:sp>
      <p:pic>
        <p:nvPicPr>
          <p:cNvPr id="29" name="Snagit_SNG83B">
            <a:extLst>
              <a:ext uri="{FF2B5EF4-FFF2-40B4-BE49-F238E27FC236}">
                <a16:creationId xmlns:a16="http://schemas.microsoft.com/office/drawing/2014/main" id="{8C076D71-F912-42D7-8A3E-0CE48A8692CF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8971" y="2019591"/>
            <a:ext cx="903568" cy="716035"/>
          </a:xfrm>
          <a:prstGeom prst="rect">
            <a:avLst/>
          </a:prstGeom>
        </p:spPr>
      </p:pic>
      <p:sp>
        <p:nvSpPr>
          <p:cNvPr id="31" name="Arrow: Down 30">
            <a:extLst>
              <a:ext uri="{FF2B5EF4-FFF2-40B4-BE49-F238E27FC236}">
                <a16:creationId xmlns:a16="http://schemas.microsoft.com/office/drawing/2014/main" id="{9431D5A1-2FCF-4325-B87A-CD95649BAD39}"/>
              </a:ext>
            </a:extLst>
          </p:cNvPr>
          <p:cNvSpPr/>
          <p:nvPr/>
        </p:nvSpPr>
        <p:spPr>
          <a:xfrm>
            <a:off x="2166304" y="1772279"/>
            <a:ext cx="280458" cy="1280271"/>
          </a:xfrm>
          <a:prstGeom prst="down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Snagit_SNG85A">
            <a:extLst>
              <a:ext uri="{FF2B5EF4-FFF2-40B4-BE49-F238E27FC236}">
                <a16:creationId xmlns:a16="http://schemas.microsoft.com/office/drawing/2014/main" id="{6ADF5592-4A13-43A3-B9EA-BB7B374BFF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028103" y="2738605"/>
            <a:ext cx="1855740" cy="9514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1" name="Snagit_SNG831">
            <a:extLst>
              <a:ext uri="{FF2B5EF4-FFF2-40B4-BE49-F238E27FC236}">
                <a16:creationId xmlns:a16="http://schemas.microsoft.com/office/drawing/2014/main" id="{5F0DB2E2-FB25-464F-B7C2-149DE7A8A08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76694" y="1929844"/>
            <a:ext cx="1285382" cy="12039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Snagit_SNG84A">
            <a:extLst>
              <a:ext uri="{FF2B5EF4-FFF2-40B4-BE49-F238E27FC236}">
                <a16:creationId xmlns:a16="http://schemas.microsoft.com/office/drawing/2014/main" id="{2A622256-EF55-4A3B-856A-08832412F05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5351" y="1612280"/>
            <a:ext cx="940582" cy="108233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096E309-09E4-4290-B679-E4D2A9D46D9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92811" y="3505118"/>
            <a:ext cx="1654155" cy="1031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FA1677B2-E8CA-43E3-B8DC-00B5EEB3FD9D}"/>
              </a:ext>
            </a:extLst>
          </p:cNvPr>
          <p:cNvCxnSpPr>
            <a:cxnSpLocks/>
            <a:stCxn id="12" idx="1"/>
            <a:endCxn id="30" idx="3"/>
          </p:cNvCxnSpPr>
          <p:nvPr/>
        </p:nvCxnSpPr>
        <p:spPr>
          <a:xfrm rot="10800000" flipV="1">
            <a:off x="1722708" y="1615272"/>
            <a:ext cx="357255" cy="1162416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A5DFF3B9-B4D3-4CC4-9143-4B6C1D6A7D8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47585" y="2503995"/>
            <a:ext cx="2977811" cy="23062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82512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31D810-FC3B-4530-8606-DBB7AD52D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Test Runner – for running automated “unit”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BEF426-AC2F-4182-B45B-872423CFA7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Playwright can be used to execute tests</a:t>
            </a:r>
          </a:p>
          <a:p>
            <a:pPr lvl="1"/>
            <a:r>
              <a:rPr lang="en-US" sz="1400" dirty="0"/>
              <a:t>embedded in Test Runners such as AVA, Mocha, Jest (see jest-playwright) and Jasmine</a:t>
            </a:r>
          </a:p>
          <a:p>
            <a:pPr lvl="1"/>
            <a:r>
              <a:rPr lang="en-US" sz="1400" dirty="0"/>
              <a:t>using its own Test Runner – using Jest/Jasmine style test syntax</a:t>
            </a:r>
          </a:p>
          <a:p>
            <a:r>
              <a:rPr lang="en-US" dirty="0"/>
              <a:t>A test based on Playwright performs actions through a browser (just like a human user would) and verifies the success of these actions</a:t>
            </a:r>
          </a:p>
          <a:p>
            <a:r>
              <a:rPr lang="en-US" dirty="0"/>
              <a:t>In code, such a test wraps regular Playwright code in a “test wrapper” and uses </a:t>
            </a:r>
            <a:r>
              <a:rPr lang="en-US" i="1" dirty="0"/>
              <a:t>expect</a:t>
            </a:r>
            <a:r>
              <a:rPr lang="en-US" dirty="0"/>
              <a:t> conditions on values returned by Playwright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 test runner allows running tests on selected browsers (</a:t>
            </a:r>
            <a:r>
              <a:rPr lang="en-US" dirty="0" err="1"/>
              <a:t>WebKit</a:t>
            </a:r>
            <a:r>
              <a:rPr lang="en-US" dirty="0"/>
              <a:t>, Firefox and Chromium)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9F60689-B3CF-4DBA-8281-4817A27FCD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Snagit_SNG812">
            <a:extLst>
              <a:ext uri="{FF2B5EF4-FFF2-40B4-BE49-F238E27FC236}">
                <a16:creationId xmlns:a16="http://schemas.microsoft.com/office/drawing/2014/main" id="{AF509B67-6381-4B39-855D-0C7F7DF20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1871" y="3152950"/>
            <a:ext cx="5984971" cy="1173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440556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CDCEA46-F0E4-4165-BCC8-5E872E74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742713"/>
            <a:ext cx="8099536" cy="37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Left 5">
            <a:extLst>
              <a:ext uri="{FF2B5EF4-FFF2-40B4-BE49-F238E27FC236}">
                <a16:creationId xmlns:a16="http://schemas.microsoft.com/office/drawing/2014/main" id="{AE6D61F8-676C-417C-9F4E-A52576AC7BFD}"/>
              </a:ext>
            </a:extLst>
          </p:cNvPr>
          <p:cNvSpPr/>
          <p:nvPr/>
        </p:nvSpPr>
        <p:spPr>
          <a:xfrm>
            <a:off x="4968000" y="898460"/>
            <a:ext cx="2678963" cy="3214804"/>
          </a:xfrm>
          <a:prstGeom prst="leftArrow">
            <a:avLst>
              <a:gd name="adj1" fmla="val 71915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9E7F9EE-BE83-4F9E-B66E-95009562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Quick Get Going on Windows: </a:t>
            </a:r>
            <a:br>
              <a:rPr lang="en-US" dirty="0"/>
            </a:br>
            <a:r>
              <a:rPr lang="en-US" dirty="0"/>
              <a:t>in a Sandbox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67768-850C-433A-B960-2A18B854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429C-7BF7-4EF9-8F63-23D6D776AA35}"/>
              </a:ext>
            </a:extLst>
          </p:cNvPr>
          <p:cNvSpPr txBox="1"/>
          <p:nvPr/>
        </p:nvSpPr>
        <p:spPr>
          <a:xfrm>
            <a:off x="719999" y="4753540"/>
            <a:ext cx="48635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/>
              <a:t>Part of Windows 10 – 1903 </a:t>
            </a:r>
            <a:r>
              <a:rPr lang="nl-NL" sz="1100" i="1" dirty="0" err="1"/>
              <a:t>and</a:t>
            </a:r>
            <a:r>
              <a:rPr lang="nl-NL" sz="1100" i="1" dirty="0"/>
              <a:t> later (</a:t>
            </a:r>
            <a:r>
              <a:rPr lang="nl-NL" sz="1100" i="1" dirty="0" err="1"/>
              <a:t>installed</a:t>
            </a:r>
            <a:r>
              <a:rPr lang="nl-NL" sz="1100" i="1" dirty="0"/>
              <a:t> on </a:t>
            </a:r>
            <a:r>
              <a:rPr lang="nl-NL" sz="1100" i="1" dirty="0" err="1"/>
              <a:t>my</a:t>
            </a:r>
            <a:r>
              <a:rPr lang="nl-NL" sz="1100" i="1" dirty="0"/>
              <a:t> laptop in </a:t>
            </a:r>
            <a:r>
              <a:rPr lang="nl-NL" sz="1100" i="1" dirty="0" err="1"/>
              <a:t>mid</a:t>
            </a:r>
            <a:r>
              <a:rPr lang="nl-NL" sz="1100" i="1" dirty="0"/>
              <a:t> April 2020)</a:t>
            </a:r>
            <a:endParaRPr lang="en-NL" sz="1100" i="1" dirty="0" err="1"/>
          </a:p>
        </p:txBody>
      </p:sp>
      <p:pic>
        <p:nvPicPr>
          <p:cNvPr id="1026" name="Picture 2" descr="Chocolatey vs. Scoop: Package Managers for Windows - DEV Community">
            <a:extLst>
              <a:ext uri="{FF2B5EF4-FFF2-40B4-BE49-F238E27FC236}">
                <a16:creationId xmlns:a16="http://schemas.microsoft.com/office/drawing/2014/main" id="{12CE7DC2-5ADC-4245-B0D0-567C77CD84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869" t="31454" b="40831"/>
          <a:stretch/>
        </p:blipFill>
        <p:spPr bwMode="auto">
          <a:xfrm>
            <a:off x="5867805" y="1719436"/>
            <a:ext cx="1576963" cy="43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Logos and Graphics | Node.js">
            <a:extLst>
              <a:ext uri="{FF2B5EF4-FFF2-40B4-BE49-F238E27FC236}">
                <a16:creationId xmlns:a16="http://schemas.microsoft.com/office/drawing/2014/main" id="{EA30794C-2576-4BC8-AA4A-56FAE68EA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58" y="2161684"/>
            <a:ext cx="1183782" cy="72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0B8EC7E2-46A1-4472-AEB6-B68AD51611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5399" y="3245145"/>
            <a:ext cx="887641" cy="371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Github Logo Png - Cat, Transparent Png is free transparent png image. To  explore more similar hd image on PNGitem. in 2020 | Github logo, Github,  Logos">
            <a:extLst>
              <a:ext uri="{FF2B5EF4-FFF2-40B4-BE49-F238E27FC236}">
                <a16:creationId xmlns:a16="http://schemas.microsoft.com/office/drawing/2014/main" id="{EEEE6BE0-5CB7-45F8-A405-4CA36485B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023" y="82610"/>
            <a:ext cx="652973" cy="619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7434EE56-B289-4675-94B8-7D896D47EC7E}"/>
              </a:ext>
            </a:extLst>
          </p:cNvPr>
          <p:cNvSpPr/>
          <p:nvPr/>
        </p:nvSpPr>
        <p:spPr>
          <a:xfrm>
            <a:off x="5051685" y="658407"/>
            <a:ext cx="358771" cy="2474537"/>
          </a:xfrm>
          <a:custGeom>
            <a:avLst/>
            <a:gdLst>
              <a:gd name="connsiteX0" fmla="*/ 0 w 358771"/>
              <a:gd name="connsiteY0" fmla="*/ 2474537 h 2474537"/>
              <a:gd name="connsiteX1" fmla="*/ 352269 w 358771"/>
              <a:gd name="connsiteY1" fmla="*/ 1160 h 2474537"/>
              <a:gd name="connsiteX2" fmla="*/ 194872 w 358771"/>
              <a:gd name="connsiteY2" fmla="*/ 2219704 h 24745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8771" h="2474537">
                <a:moveTo>
                  <a:pt x="0" y="2474537"/>
                </a:moveTo>
                <a:cubicBezTo>
                  <a:pt x="159895" y="1259084"/>
                  <a:pt x="319790" y="43632"/>
                  <a:pt x="352269" y="1160"/>
                </a:cubicBezTo>
                <a:cubicBezTo>
                  <a:pt x="384748" y="-41312"/>
                  <a:pt x="289810" y="1089196"/>
                  <a:pt x="194872" y="2219704"/>
                </a:cubicBezTo>
              </a:path>
            </a:pathLst>
          </a:custGeom>
          <a:ln w="19050" cap="flat" cmpd="sng" algn="ctr">
            <a:solidFill>
              <a:schemeClr val="accent3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4" name="Picture 10" descr="Microsoft's Playwright experimentation | by Leonardo Galdino | Oct, 2020 |  Medium">
            <a:extLst>
              <a:ext uri="{FF2B5EF4-FFF2-40B4-BE49-F238E27FC236}">
                <a16:creationId xmlns:a16="http://schemas.microsoft.com/office/drawing/2014/main" id="{AC1111B1-B3B7-4895-A8D9-A67F46BDF0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8" b="36061"/>
          <a:stretch/>
        </p:blipFill>
        <p:spPr bwMode="auto">
          <a:xfrm>
            <a:off x="5973906" y="2919066"/>
            <a:ext cx="1579134" cy="283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AB05152-7EFA-42C2-9079-9A57807897E7}"/>
              </a:ext>
            </a:extLst>
          </p:cNvPr>
          <p:cNvSpPr/>
          <p:nvPr/>
        </p:nvSpPr>
        <p:spPr>
          <a:xfrm>
            <a:off x="4769767" y="3060657"/>
            <a:ext cx="813743" cy="527000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source code </a:t>
            </a:r>
          </a:p>
        </p:txBody>
      </p:sp>
    </p:spTree>
    <p:extLst>
      <p:ext uri="{BB962C8B-B14F-4D97-AF65-F5344CB8AC3E}">
        <p14:creationId xmlns:p14="http://schemas.microsoft.com/office/powerpoint/2010/main" val="42806434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image">
            <a:extLst>
              <a:ext uri="{FF2B5EF4-FFF2-40B4-BE49-F238E27FC236}">
                <a16:creationId xmlns:a16="http://schemas.microsoft.com/office/drawing/2014/main" id="{BCDCEA46-F0E4-4165-BCC8-5E872E74AC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742713"/>
            <a:ext cx="8099536" cy="3781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9E7F9EE-BE83-4F9E-B66E-95009562E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Windows </a:t>
            </a:r>
            <a:r>
              <a:rPr lang="nl-NL" dirty="0" err="1"/>
              <a:t>Sandbox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667768-850C-433A-B960-2A18B8543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429C-7BF7-4EF9-8F63-23D6D776AA35}"/>
              </a:ext>
            </a:extLst>
          </p:cNvPr>
          <p:cNvSpPr txBox="1"/>
          <p:nvPr/>
        </p:nvSpPr>
        <p:spPr>
          <a:xfrm>
            <a:off x="719999" y="4753540"/>
            <a:ext cx="486351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100" i="1" dirty="0"/>
              <a:t>Part of Windows 10 – 1903 </a:t>
            </a:r>
            <a:r>
              <a:rPr lang="nl-NL" sz="1100" i="1" dirty="0" err="1"/>
              <a:t>and</a:t>
            </a:r>
            <a:r>
              <a:rPr lang="nl-NL" sz="1100" i="1" dirty="0"/>
              <a:t> later (</a:t>
            </a:r>
            <a:r>
              <a:rPr lang="nl-NL" sz="1100" i="1" dirty="0" err="1"/>
              <a:t>installed</a:t>
            </a:r>
            <a:r>
              <a:rPr lang="nl-NL" sz="1100" i="1" dirty="0"/>
              <a:t> on </a:t>
            </a:r>
            <a:r>
              <a:rPr lang="nl-NL" sz="1100" i="1" dirty="0" err="1"/>
              <a:t>my</a:t>
            </a:r>
            <a:r>
              <a:rPr lang="nl-NL" sz="1100" i="1" dirty="0"/>
              <a:t> laptop in </a:t>
            </a:r>
            <a:r>
              <a:rPr lang="nl-NL" sz="1100" i="1" dirty="0" err="1"/>
              <a:t>mid</a:t>
            </a:r>
            <a:r>
              <a:rPr lang="nl-NL" sz="1100" i="1" dirty="0"/>
              <a:t> April 2020)</a:t>
            </a:r>
            <a:endParaRPr lang="en-NL" sz="1100" i="1" dirty="0" err="1"/>
          </a:p>
        </p:txBody>
      </p:sp>
    </p:spTree>
    <p:extLst>
      <p:ext uri="{BB962C8B-B14F-4D97-AF65-F5344CB8AC3E}">
        <p14:creationId xmlns:p14="http://schemas.microsoft.com/office/powerpoint/2010/main" val="13604538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4BED8F65-7DA7-4AE9-BCA4-0E995A4694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sz="1700"/>
              <a:t>Windows Sandbox is a new lightweight desktop environment tailored for safely running applications in isolation.</a:t>
            </a:r>
            <a:endParaRPr lang="en-NL" sz="17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9F59529-9212-4652-A5DA-2D0A48D0B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Code Cafe Online - 4th May 2020</a:t>
            </a:r>
            <a:endParaRPr lang="nl-NL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1FC78D63-E885-45F9-AAC1-6DFDEB110D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003" y="936000"/>
          <a:ext cx="6623999" cy="3780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9849809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Windows 1903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build</a:t>
            </a:r>
            <a:r>
              <a:rPr lang="nl-NL" dirty="0"/>
              <a:t> 18305) or later</a:t>
            </a:r>
          </a:p>
          <a:p>
            <a:r>
              <a:rPr lang="nl-NL" dirty="0"/>
              <a:t>Turn Windows </a:t>
            </a:r>
            <a:r>
              <a:rPr lang="nl-NL" dirty="0" err="1"/>
              <a:t>Sandbox</a:t>
            </a:r>
            <a:r>
              <a:rPr lang="nl-NL" dirty="0"/>
              <a:t> feature on</a:t>
            </a:r>
          </a:p>
          <a:p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26" name="Picture 2" descr="image">
            <a:extLst>
              <a:ext uri="{FF2B5EF4-FFF2-40B4-BE49-F238E27FC236}">
                <a16:creationId xmlns:a16="http://schemas.microsoft.com/office/drawing/2014/main" id="{F9AA7BD4-3BFE-4CC3-8AF4-EBF41BC3F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025" y="269996"/>
            <a:ext cx="3065308" cy="27195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image">
            <a:extLst>
              <a:ext uri="{FF2B5EF4-FFF2-40B4-BE49-F238E27FC236}">
                <a16:creationId xmlns:a16="http://schemas.microsoft.com/office/drawing/2014/main" id="{46E7C436-8696-4FC5-B743-07C1ABBB8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81" y="2204884"/>
            <a:ext cx="3377209" cy="1489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extLst>
              <a:ext uri="{FF2B5EF4-FFF2-40B4-BE49-F238E27FC236}">
                <a16:creationId xmlns:a16="http://schemas.microsoft.com/office/drawing/2014/main" id="{0C73F1F0-7B29-406C-97ED-540A69576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335" y="3149074"/>
            <a:ext cx="3271530" cy="137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">
            <a:extLst>
              <a:ext uri="{FF2B5EF4-FFF2-40B4-BE49-F238E27FC236}">
                <a16:creationId xmlns:a16="http://schemas.microsoft.com/office/drawing/2014/main" id="{981F23F7-0070-440D-8587-FCFF94C89F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4013" y="3381925"/>
            <a:ext cx="3854092" cy="1427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193062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2335D1-05FD-4751-B0D0-9BD3EAA673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How </a:t>
            </a:r>
            <a:r>
              <a:rPr lang="nl-NL" dirty="0" err="1"/>
              <a:t>to</a:t>
            </a:r>
            <a:r>
              <a:rPr lang="nl-NL" dirty="0"/>
              <a:t> get </a:t>
            </a:r>
            <a:r>
              <a:rPr lang="nl-NL" dirty="0" err="1"/>
              <a:t>going</a:t>
            </a:r>
            <a:r>
              <a:rPr lang="nl-NL" dirty="0"/>
              <a:t> (2)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D33-8832-45FC-8AB4-EBBCB351F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After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reboot:</a:t>
            </a:r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r>
              <a:rPr lang="nl-NL" dirty="0"/>
              <a:t>Run a </a:t>
            </a:r>
            <a:r>
              <a:rPr lang="nl-NL" dirty="0" err="1"/>
              <a:t>Sandbox</a:t>
            </a:r>
            <a:endParaRPr lang="nl-NL" dirty="0"/>
          </a:p>
          <a:p>
            <a:r>
              <a:rPr lang="nl-NL" dirty="0" err="1"/>
              <a:t>Create</a:t>
            </a:r>
            <a:r>
              <a:rPr lang="nl-NL" dirty="0"/>
              <a:t> PS1 script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install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/>
              <a:t>Scoop, Git, Node </a:t>
            </a:r>
            <a:r>
              <a:rPr lang="nl-NL" dirty="0" err="1"/>
              <a:t>and</a:t>
            </a:r>
            <a:r>
              <a:rPr lang="nl-NL" dirty="0"/>
              <a:t> VS </a:t>
            </a:r>
            <a:r>
              <a:rPr lang="nl-NL" dirty="0" err="1"/>
              <a:t>Codium</a:t>
            </a:r>
            <a:endParaRPr lang="nl-NL" dirty="0"/>
          </a:p>
          <a:p>
            <a:r>
              <a:rPr lang="nl-NL" dirty="0"/>
              <a:t>Run script</a:t>
            </a:r>
          </a:p>
          <a:p>
            <a:r>
              <a:rPr lang="nl-NL" dirty="0" err="1"/>
              <a:t>Execute</a:t>
            </a:r>
            <a:r>
              <a:rPr lang="nl-NL" dirty="0"/>
              <a:t> </a:t>
            </a:r>
            <a:r>
              <a:rPr lang="nl-NL" dirty="0" err="1"/>
              <a:t>commands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git </a:t>
            </a:r>
            <a:r>
              <a:rPr lang="nl-NL" dirty="0" err="1"/>
              <a:t>clone</a:t>
            </a:r>
            <a:r>
              <a:rPr lang="nl-NL" dirty="0"/>
              <a:t> </a:t>
            </a:r>
            <a:r>
              <a:rPr lang="nl-NL" dirty="0" err="1"/>
              <a:t>repo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 err="1"/>
              <a:t>install</a:t>
            </a:r>
            <a:r>
              <a:rPr lang="nl-NL" dirty="0"/>
              <a:t> </a:t>
            </a:r>
            <a:r>
              <a:rPr lang="nl-NL" dirty="0" err="1"/>
              <a:t>Playwright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</a:t>
            </a:r>
            <a:r>
              <a:rPr lang="nl-NL" dirty="0" err="1"/>
              <a:t>scenarios</a:t>
            </a:r>
            <a:endParaRPr lang="nl-NL" dirty="0"/>
          </a:p>
          <a:p>
            <a:pPr marL="0" indent="0">
              <a:buNone/>
            </a:pP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DEE1CC-369E-4BB1-A9F2-F1EB00290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Code Cafe Online - 4th May 2020</a:t>
            </a:r>
            <a:endParaRPr lang="nl-NL"/>
          </a:p>
        </p:txBody>
      </p:sp>
      <p:pic>
        <p:nvPicPr>
          <p:cNvPr id="1030" name="Picture 6" descr="image">
            <a:extLst>
              <a:ext uri="{FF2B5EF4-FFF2-40B4-BE49-F238E27FC236}">
                <a16:creationId xmlns:a16="http://schemas.microsoft.com/office/drawing/2014/main" id="{5AF95D88-86B5-4686-A039-6BEA6D10E1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447" y="288000"/>
            <a:ext cx="3263553" cy="195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F0FA3D0-91B9-4201-B7C3-9BFC136B0248}"/>
              </a:ext>
            </a:extLst>
          </p:cNvPr>
          <p:cNvSpPr txBox="1"/>
          <p:nvPr/>
        </p:nvSpPr>
        <p:spPr>
          <a:xfrm>
            <a:off x="1080133" y="4772692"/>
            <a:ext cx="812401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/>
              <a:t>https://technology.amis.nl/frontend-technology/run-automated-step-by-step-browser-scenarios-for-instruction-or-demo-from-nodejs-applications-with-playwright/</a:t>
            </a:r>
          </a:p>
        </p:txBody>
      </p:sp>
      <p:pic>
        <p:nvPicPr>
          <p:cNvPr id="7" name="Snagit_SNG807">
            <a:extLst>
              <a:ext uri="{FF2B5EF4-FFF2-40B4-BE49-F238E27FC236}">
                <a16:creationId xmlns:a16="http://schemas.microsoft.com/office/drawing/2014/main" id="{C43282FC-FAB6-4D18-A041-73474419D5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9740"/>
          <a:stretch/>
        </p:blipFill>
        <p:spPr>
          <a:xfrm>
            <a:off x="6875721" y="2264696"/>
            <a:ext cx="2143591" cy="2415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5547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FC0C2E-1219-4D34-8EB3-D6D0F7716004}"/>
              </a:ext>
            </a:extLst>
          </p:cNvPr>
          <p:cNvSpPr/>
          <p:nvPr/>
        </p:nvSpPr>
        <p:spPr>
          <a:xfrm>
            <a:off x="2000192" y="1828803"/>
            <a:ext cx="3602344" cy="22541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wrapped as Oracle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61757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31736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36409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49192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286809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47488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294120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2F529C-DFBE-49A6-80BB-03DB57796D4B}"/>
              </a:ext>
            </a:extLst>
          </p:cNvPr>
          <p:cNvGrpSpPr/>
          <p:nvPr/>
        </p:nvGrpSpPr>
        <p:grpSpPr>
          <a:xfrm>
            <a:off x="890102" y="1977878"/>
            <a:ext cx="1759845" cy="2027041"/>
            <a:chOff x="1951579" y="2368437"/>
            <a:chExt cx="1759845" cy="2027041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C248CF49-8672-443F-8F86-8848CC89919E}"/>
                </a:ext>
              </a:extLst>
            </p:cNvPr>
            <p:cNvSpPr/>
            <p:nvPr/>
          </p:nvSpPr>
          <p:spPr>
            <a:xfrm>
              <a:off x="1951579" y="2368437"/>
              <a:ext cx="1759845" cy="2027041"/>
            </a:xfrm>
            <a:prstGeom prst="pie">
              <a:avLst>
                <a:gd name="adj1" fmla="val 5415935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F071D-9B31-4D54-919D-3B189950EBF1}"/>
                </a:ext>
              </a:extLst>
            </p:cNvPr>
            <p:cNvSpPr txBox="1"/>
            <p:nvPr/>
          </p:nvSpPr>
          <p:spPr>
            <a:xfrm rot="16200000">
              <a:off x="1830700" y="3228067"/>
              <a:ext cx="116859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/>
                <a:t>Project </a:t>
              </a:r>
              <a:r>
                <a:rPr lang="en-US" sz="2000" dirty="0" err="1"/>
                <a:t>Fn</a:t>
              </a:r>
              <a:endParaRPr lang="en-US" sz="2000" dirty="0"/>
            </a:p>
          </p:txBody>
        </p:sp>
      </p:grp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294603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70" y="1955269"/>
            <a:ext cx="3602344" cy="7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EB9920-5083-41E7-AE01-284E8F6A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24" y="1917617"/>
            <a:ext cx="1223676" cy="2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6049C24-3E15-40A8-8B71-A68C72409F85}"/>
              </a:ext>
            </a:extLst>
          </p:cNvPr>
          <p:cNvSpPr/>
          <p:nvPr/>
        </p:nvSpPr>
        <p:spPr>
          <a:xfrm rot="16200000">
            <a:off x="1918324" y="2904283"/>
            <a:ext cx="849147" cy="3741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HotWrap</a:t>
            </a:r>
            <a:endParaRPr lang="en-US" sz="1200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01D827D-732C-4309-A069-8D23BF3E4E48}"/>
              </a:ext>
            </a:extLst>
          </p:cNvPr>
          <p:cNvCxnSpPr>
            <a:cxnSpLocks/>
            <a:stCxn id="26" idx="2"/>
            <a:endCxn id="10" idx="1"/>
          </p:cNvCxnSpPr>
          <p:nvPr/>
        </p:nvCxnSpPr>
        <p:spPr>
          <a:xfrm flipV="1">
            <a:off x="2529952" y="2616095"/>
            <a:ext cx="383320" cy="4752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092D9E3-33B6-4ACB-BBFB-905354094898}"/>
              </a:ext>
            </a:extLst>
          </p:cNvPr>
          <p:cNvSpPr/>
          <p:nvPr/>
        </p:nvSpPr>
        <p:spPr>
          <a:xfrm>
            <a:off x="101190" y="2735907"/>
            <a:ext cx="837522" cy="552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B9D0A1-DEE2-406F-98CF-17002C3298B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38841" y="3091337"/>
            <a:ext cx="417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0A93644A-BC38-4929-BE97-7E42605FF862}"/>
              </a:ext>
            </a:extLst>
          </p:cNvPr>
          <p:cNvSpPr/>
          <p:nvPr/>
        </p:nvSpPr>
        <p:spPr>
          <a:xfrm>
            <a:off x="200878" y="934797"/>
            <a:ext cx="3214899" cy="730835"/>
          </a:xfrm>
          <a:prstGeom prst="wedgeRectCallout">
            <a:avLst>
              <a:gd name="adj1" fmla="val -34792"/>
              <a:gd name="adj2" fmla="val 21910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 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, 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nl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, 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text":"Hello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Beautiful New World"</a:t>
            </a:r>
          </a:p>
          <a:p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0DA205-5FFA-4D3E-BE74-A0BE6A1771C3}"/>
              </a:ext>
            </a:extLst>
          </p:cNvPr>
          <p:cNvSpPr/>
          <p:nvPr/>
        </p:nvSpPr>
        <p:spPr>
          <a:xfrm>
            <a:off x="2445488" y="3452037"/>
            <a:ext cx="142406" cy="279338"/>
          </a:xfrm>
          <a:custGeom>
            <a:avLst/>
            <a:gdLst>
              <a:gd name="connsiteX0" fmla="*/ 42531 w 142406"/>
              <a:gd name="connsiteY0" fmla="*/ 0 h 279338"/>
              <a:gd name="connsiteX1" fmla="*/ 141768 w 142406"/>
              <a:gd name="connsiteY1" fmla="*/ 276447 h 279338"/>
              <a:gd name="connsiteX2" fmla="*/ 0 w 142406"/>
              <a:gd name="connsiteY2" fmla="*/ 120503 h 27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406" h="279338">
                <a:moveTo>
                  <a:pt x="42531" y="0"/>
                </a:moveTo>
                <a:cubicBezTo>
                  <a:pt x="95693" y="128181"/>
                  <a:pt x="148856" y="256363"/>
                  <a:pt x="141768" y="276447"/>
                </a:cubicBezTo>
                <a:cubicBezTo>
                  <a:pt x="134680" y="296531"/>
                  <a:pt x="67340" y="208517"/>
                  <a:pt x="0" y="12050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244ED52C-7F98-4BA7-8E4E-8627FF2D0366}"/>
              </a:ext>
            </a:extLst>
          </p:cNvPr>
          <p:cNvSpPr/>
          <p:nvPr/>
        </p:nvSpPr>
        <p:spPr>
          <a:xfrm>
            <a:off x="35442" y="3918235"/>
            <a:ext cx="3901658" cy="949943"/>
          </a:xfrm>
          <a:prstGeom prst="wedgeRectCallout">
            <a:avLst>
              <a:gd name="adj1" fmla="val -46727"/>
              <a:gd name="adj2" fmla="val -13450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{ 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translation":"Hallo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mooie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nieuwe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wereld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</a:p>
          <a:p>
            <a:r>
              <a:rPr lang="en-US" sz="1200" dirty="0">
                <a:solidFill>
                  <a:srgbClr val="800000"/>
                </a:solidFill>
                <a:latin typeface="Consolas" panose="020B0609020204030204" pitchFamily="49" charset="0"/>
              </a:rPr>
              <a:t>, 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, 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nl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"</a:t>
            </a:r>
            <a:b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</a:b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, "</a:t>
            </a:r>
            <a:r>
              <a:rPr lang="en-US" sz="1200" b="0" dirty="0" err="1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text":"Hello</a:t>
            </a:r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 Beautiful New World"</a:t>
            </a:r>
          </a:p>
          <a:p>
            <a:r>
              <a:rPr lang="en-US" sz="1200" b="0" dirty="0">
                <a:solidFill>
                  <a:srgbClr val="8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sz="12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7395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FC0C2E-1219-4D34-8EB3-D6D0F7716004}"/>
              </a:ext>
            </a:extLst>
          </p:cNvPr>
          <p:cNvSpPr/>
          <p:nvPr/>
        </p:nvSpPr>
        <p:spPr>
          <a:xfrm>
            <a:off x="2000192" y="1828803"/>
            <a:ext cx="3602344" cy="22541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Translate UI wrapped as Oracle Function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1E33698-8FA5-4513-A856-310C98DC6DEA}"/>
              </a:ext>
            </a:extLst>
          </p:cNvPr>
          <p:cNvSpPr/>
          <p:nvPr/>
        </p:nvSpPr>
        <p:spPr>
          <a:xfrm>
            <a:off x="6797040" y="2617578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31736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36409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F8F39A7C-D9B8-4791-A370-49C00B9A043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919270" y="3491929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286809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6" descr="Chromium (web browser) - Wikipedia">
            <a:extLst>
              <a:ext uri="{FF2B5EF4-FFF2-40B4-BE49-F238E27FC236}">
                <a16:creationId xmlns:a16="http://schemas.microsoft.com/office/drawing/2014/main" id="{D61C9F55-901F-4F29-9DD4-E10C20A903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2474883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577920B6-3E2C-4ACC-B5BC-8E5F4717CD23}"/>
              </a:ext>
            </a:extLst>
          </p:cNvPr>
          <p:cNvSpPr/>
          <p:nvPr/>
        </p:nvSpPr>
        <p:spPr>
          <a:xfrm>
            <a:off x="3855969" y="2941202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2F529C-DFBE-49A6-80BB-03DB57796D4B}"/>
              </a:ext>
            </a:extLst>
          </p:cNvPr>
          <p:cNvGrpSpPr/>
          <p:nvPr/>
        </p:nvGrpSpPr>
        <p:grpSpPr>
          <a:xfrm>
            <a:off x="890102" y="1977878"/>
            <a:ext cx="1759845" cy="2027041"/>
            <a:chOff x="1951579" y="2368437"/>
            <a:chExt cx="1759845" cy="2027041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C248CF49-8672-443F-8F86-8848CC89919E}"/>
                </a:ext>
              </a:extLst>
            </p:cNvPr>
            <p:cNvSpPr/>
            <p:nvPr/>
          </p:nvSpPr>
          <p:spPr>
            <a:xfrm>
              <a:off x="1951579" y="2368437"/>
              <a:ext cx="1759845" cy="2027041"/>
            </a:xfrm>
            <a:prstGeom prst="pie">
              <a:avLst>
                <a:gd name="adj1" fmla="val 5415935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F071D-9B31-4D54-919D-3B189950EBF1}"/>
                </a:ext>
              </a:extLst>
            </p:cNvPr>
            <p:cNvSpPr txBox="1"/>
            <p:nvPr/>
          </p:nvSpPr>
          <p:spPr>
            <a:xfrm rot="16200000">
              <a:off x="1830700" y="3228067"/>
              <a:ext cx="116859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/>
                <a:t>Project </a:t>
              </a:r>
              <a:r>
                <a:rPr lang="en-US" sz="2000" dirty="0" err="1"/>
                <a:t>Fn</a:t>
              </a:r>
              <a:endParaRPr lang="en-US" sz="2000" dirty="0"/>
            </a:p>
          </p:txBody>
        </p:sp>
      </p:grpSp>
      <p:pic>
        <p:nvPicPr>
          <p:cNvPr id="17" name="Picture 2" descr="robot-computer - iMUIS Online">
            <a:extLst>
              <a:ext uri="{FF2B5EF4-FFF2-40B4-BE49-F238E27FC236}">
                <a16:creationId xmlns:a16="http://schemas.microsoft.com/office/drawing/2014/main" id="{B320F9BA-C4F4-495A-B560-E60FFCE91F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5068" y="2946032"/>
            <a:ext cx="821418" cy="342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Auto-Translation with Google Translate - Translation.io">
            <a:extLst>
              <a:ext uri="{FF2B5EF4-FFF2-40B4-BE49-F238E27FC236}">
                <a16:creationId xmlns:a16="http://schemas.microsoft.com/office/drawing/2014/main" id="{649D10C9-6A6B-4117-B60C-AC5A5E992A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770" y="1955269"/>
            <a:ext cx="3602344" cy="720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9EB9920-5083-41E7-AE01-284E8F6A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24" y="1917617"/>
            <a:ext cx="1223676" cy="2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be 20">
            <a:extLst>
              <a:ext uri="{FF2B5EF4-FFF2-40B4-BE49-F238E27FC236}">
                <a16:creationId xmlns:a16="http://schemas.microsoft.com/office/drawing/2014/main" id="{BC1135B0-EB53-4959-A73B-955CDB69E468}"/>
              </a:ext>
            </a:extLst>
          </p:cNvPr>
          <p:cNvSpPr/>
          <p:nvPr/>
        </p:nvSpPr>
        <p:spPr>
          <a:xfrm>
            <a:off x="2573079" y="778779"/>
            <a:ext cx="3162836" cy="797941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20840C0C-CAE8-4E4D-A28E-3D8674283598}"/>
              </a:ext>
            </a:extLst>
          </p:cNvPr>
          <p:cNvSpPr/>
          <p:nvPr/>
        </p:nvSpPr>
        <p:spPr>
          <a:xfrm>
            <a:off x="2319453" y="4304065"/>
            <a:ext cx="1507033" cy="504000"/>
          </a:xfrm>
          <a:prstGeom prst="cube">
            <a:avLst/>
          </a:prstGeom>
          <a:solidFill>
            <a:srgbClr val="A2C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Living in a Docker world - The Verge">
            <a:extLst>
              <a:ext uri="{FF2B5EF4-FFF2-40B4-BE49-F238E27FC236}">
                <a16:creationId xmlns:a16="http://schemas.microsoft.com/office/drawing/2014/main" id="{5BEEB30E-F927-4371-886A-A19BC5F1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862" y="1012932"/>
            <a:ext cx="567055" cy="3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E0C8D1-41A7-4788-A84C-6E1EE0AD6FBB}"/>
              </a:ext>
            </a:extLst>
          </p:cNvPr>
          <p:cNvSpPr txBox="1"/>
          <p:nvPr/>
        </p:nvSpPr>
        <p:spPr>
          <a:xfrm>
            <a:off x="2663425" y="1333935"/>
            <a:ext cx="276998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zenika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alpine-chrome:with-playwright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27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CCE59551-2D66-4883-ABD2-6CF7A97BE55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4553896" y="1059747"/>
            <a:ext cx="879518" cy="175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Arrow: Down 22">
            <a:extLst>
              <a:ext uri="{FF2B5EF4-FFF2-40B4-BE49-F238E27FC236}">
                <a16:creationId xmlns:a16="http://schemas.microsoft.com/office/drawing/2014/main" id="{DA0D6434-AB76-444C-B2DF-7E066E0B4214}"/>
              </a:ext>
            </a:extLst>
          </p:cNvPr>
          <p:cNvSpPr/>
          <p:nvPr/>
        </p:nvSpPr>
        <p:spPr>
          <a:xfrm>
            <a:off x="4073138" y="1540420"/>
            <a:ext cx="223774" cy="4885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6" descr="Living in a Docker world - The Verge">
            <a:extLst>
              <a:ext uri="{FF2B5EF4-FFF2-40B4-BE49-F238E27FC236}">
                <a16:creationId xmlns:a16="http://schemas.microsoft.com/office/drawing/2014/main" id="{782334B6-4CB8-4CE4-814E-6827FB5B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09" y="4455054"/>
            <a:ext cx="367763" cy="2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A3DFA97-2D51-4946-879C-2984DDB1EB2E}"/>
              </a:ext>
            </a:extLst>
          </p:cNvPr>
          <p:cNvSpPr txBox="1"/>
          <p:nvPr/>
        </p:nvSpPr>
        <p:spPr>
          <a:xfrm>
            <a:off x="2376780" y="4644640"/>
            <a:ext cx="13080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fnproject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hotwrap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853BB665-A666-4B80-B24F-3F677E40BBF8}"/>
              </a:ext>
            </a:extLst>
          </p:cNvPr>
          <p:cNvSpPr/>
          <p:nvPr/>
        </p:nvSpPr>
        <p:spPr>
          <a:xfrm>
            <a:off x="2784066" y="4004919"/>
            <a:ext cx="221002" cy="355494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6049C24-3E15-40A8-8B71-A68C72409F85}"/>
              </a:ext>
            </a:extLst>
          </p:cNvPr>
          <p:cNvSpPr/>
          <p:nvPr/>
        </p:nvSpPr>
        <p:spPr>
          <a:xfrm rot="16200000">
            <a:off x="1918324" y="2904283"/>
            <a:ext cx="849147" cy="3741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HotWrap</a:t>
            </a:r>
            <a:endParaRPr lang="en-US" sz="1200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01D827D-732C-4309-A069-8D23BF3E4E48}"/>
              </a:ext>
            </a:extLst>
          </p:cNvPr>
          <p:cNvCxnSpPr>
            <a:cxnSpLocks/>
            <a:stCxn id="26" idx="2"/>
            <a:endCxn id="10" idx="1"/>
          </p:cNvCxnSpPr>
          <p:nvPr/>
        </p:nvCxnSpPr>
        <p:spPr>
          <a:xfrm flipV="1">
            <a:off x="2529952" y="2616095"/>
            <a:ext cx="383320" cy="4752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092D9E3-33B6-4ACB-BBFB-905354094898}"/>
              </a:ext>
            </a:extLst>
          </p:cNvPr>
          <p:cNvSpPr/>
          <p:nvPr/>
        </p:nvSpPr>
        <p:spPr>
          <a:xfrm>
            <a:off x="101190" y="2735907"/>
            <a:ext cx="837522" cy="552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B9D0A1-DEE2-406F-98CF-17002C3298B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38841" y="3091337"/>
            <a:ext cx="417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0A93644A-BC38-4929-BE97-7E42605FF862}"/>
              </a:ext>
            </a:extLst>
          </p:cNvPr>
          <p:cNvSpPr/>
          <p:nvPr/>
        </p:nvSpPr>
        <p:spPr>
          <a:xfrm>
            <a:off x="40017" y="4106216"/>
            <a:ext cx="1797389" cy="355493"/>
          </a:xfrm>
          <a:prstGeom prst="wedgeRectCallout">
            <a:avLst>
              <a:gd name="adj1" fmla="val -33465"/>
              <a:gd name="adj2" fmla="val -35425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Regular </a:t>
            </a:r>
            <a:r>
              <a:rPr lang="en-US" sz="1050" dirty="0" err="1"/>
              <a:t>Fn</a:t>
            </a:r>
            <a:r>
              <a:rPr lang="en-US" sz="1050" dirty="0"/>
              <a:t> function call – using headers and body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B2ACB05-1141-44B6-A0D6-48FFFD17C30D}"/>
              </a:ext>
            </a:extLst>
          </p:cNvPr>
          <p:cNvSpPr/>
          <p:nvPr/>
        </p:nvSpPr>
        <p:spPr>
          <a:xfrm>
            <a:off x="294457" y="759274"/>
            <a:ext cx="1945996" cy="1209108"/>
          </a:xfrm>
          <a:prstGeom prst="wedgeRectCallout">
            <a:avLst>
              <a:gd name="adj1" fmla="val 49633"/>
              <a:gd name="adj2" fmla="val 11490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Inject </a:t>
            </a:r>
            <a:r>
              <a:rPr lang="en-US" sz="1050" dirty="0" err="1"/>
              <a:t>Fn</a:t>
            </a:r>
            <a:r>
              <a:rPr lang="en-US" sz="1050" dirty="0"/>
              <a:t> context settings, security principal and HTTP request Headers as environment variables, write body to standard input, Invoke “node app.js”, return standard output as response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F76C518D-331B-4204-8E48-36A938142BBA}"/>
              </a:ext>
            </a:extLst>
          </p:cNvPr>
          <p:cNvSpPr/>
          <p:nvPr/>
        </p:nvSpPr>
        <p:spPr>
          <a:xfrm>
            <a:off x="4516457" y="3926249"/>
            <a:ext cx="1948426" cy="879925"/>
          </a:xfrm>
          <a:prstGeom prst="wedgeRectCallout">
            <a:avLst>
              <a:gd name="adj1" fmla="val -101710"/>
              <a:gd name="adj2" fmla="val -189272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Read request body from standard input, read environment variables; write result to standard output (console.log)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0DA205-5FFA-4D3E-BE74-A0BE6A1771C3}"/>
              </a:ext>
            </a:extLst>
          </p:cNvPr>
          <p:cNvSpPr/>
          <p:nvPr/>
        </p:nvSpPr>
        <p:spPr>
          <a:xfrm>
            <a:off x="2445488" y="3452037"/>
            <a:ext cx="142406" cy="279338"/>
          </a:xfrm>
          <a:custGeom>
            <a:avLst/>
            <a:gdLst>
              <a:gd name="connsiteX0" fmla="*/ 42531 w 142406"/>
              <a:gd name="connsiteY0" fmla="*/ 0 h 279338"/>
              <a:gd name="connsiteX1" fmla="*/ 141768 w 142406"/>
              <a:gd name="connsiteY1" fmla="*/ 276447 h 279338"/>
              <a:gd name="connsiteX2" fmla="*/ 0 w 142406"/>
              <a:gd name="connsiteY2" fmla="*/ 120503 h 27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406" h="279338">
                <a:moveTo>
                  <a:pt x="42531" y="0"/>
                </a:moveTo>
                <a:cubicBezTo>
                  <a:pt x="95693" y="128181"/>
                  <a:pt x="148856" y="256363"/>
                  <a:pt x="141768" y="276447"/>
                </a:cubicBezTo>
                <a:cubicBezTo>
                  <a:pt x="134680" y="296531"/>
                  <a:pt x="67340" y="208517"/>
                  <a:pt x="0" y="12050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4671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3FC0C2E-1219-4D34-8EB3-D6D0F7716004}"/>
              </a:ext>
            </a:extLst>
          </p:cNvPr>
          <p:cNvSpPr/>
          <p:nvPr/>
        </p:nvSpPr>
        <p:spPr>
          <a:xfrm>
            <a:off x="2000192" y="1828803"/>
            <a:ext cx="3602344" cy="22541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E2E0A60-F7A9-4414-8121-24BB1C75F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Generic approach for </a:t>
            </a:r>
            <a:r>
              <a:rPr lang="en-US" dirty="0" err="1"/>
              <a:t>Fn</a:t>
            </a:r>
            <a:r>
              <a:rPr lang="en-US" dirty="0"/>
              <a:t> Function on top of custom Docker Container Image and wrapped with </a:t>
            </a:r>
            <a:r>
              <a:rPr lang="en-US" dirty="0" err="1"/>
              <a:t>Hotwrap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813521-3CC3-4174-8F17-E7B88C162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5A75A9B-0805-44DB-B196-09B54B080886}"/>
              </a:ext>
            </a:extLst>
          </p:cNvPr>
          <p:cNvSpPr/>
          <p:nvPr/>
        </p:nvSpPr>
        <p:spPr>
          <a:xfrm>
            <a:off x="2784066" y="2317368"/>
            <a:ext cx="2557553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F22DD5B9-92D8-483B-9F51-60E128EA0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3272" y="2364094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DE7F70E6-DB44-4A3E-B4C4-B1A3ED8C6323}"/>
              </a:ext>
            </a:extLst>
          </p:cNvPr>
          <p:cNvSpPr/>
          <p:nvPr/>
        </p:nvSpPr>
        <p:spPr>
          <a:xfrm>
            <a:off x="5602535" y="2868095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B2F529C-DFBE-49A6-80BB-03DB57796D4B}"/>
              </a:ext>
            </a:extLst>
          </p:cNvPr>
          <p:cNvGrpSpPr/>
          <p:nvPr/>
        </p:nvGrpSpPr>
        <p:grpSpPr>
          <a:xfrm>
            <a:off x="890102" y="1977878"/>
            <a:ext cx="1759845" cy="2027041"/>
            <a:chOff x="1951579" y="2368437"/>
            <a:chExt cx="1759845" cy="2027041"/>
          </a:xfrm>
        </p:grpSpPr>
        <p:sp>
          <p:nvSpPr>
            <p:cNvPr id="7" name="Partial Circle 6">
              <a:extLst>
                <a:ext uri="{FF2B5EF4-FFF2-40B4-BE49-F238E27FC236}">
                  <a16:creationId xmlns:a16="http://schemas.microsoft.com/office/drawing/2014/main" id="{C248CF49-8672-443F-8F86-8848CC89919E}"/>
                </a:ext>
              </a:extLst>
            </p:cNvPr>
            <p:cNvSpPr/>
            <p:nvPr/>
          </p:nvSpPr>
          <p:spPr>
            <a:xfrm>
              <a:off x="1951579" y="2368437"/>
              <a:ext cx="1759845" cy="2027041"/>
            </a:xfrm>
            <a:prstGeom prst="pie">
              <a:avLst>
                <a:gd name="adj1" fmla="val 5415935"/>
                <a:gd name="adj2" fmla="val 16200000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D6F071D-9B31-4D54-919D-3B189950EBF1}"/>
                </a:ext>
              </a:extLst>
            </p:cNvPr>
            <p:cNvSpPr txBox="1"/>
            <p:nvPr/>
          </p:nvSpPr>
          <p:spPr>
            <a:xfrm rot="16200000">
              <a:off x="1830700" y="3228067"/>
              <a:ext cx="1168590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2000" dirty="0"/>
                <a:t>Project </a:t>
              </a:r>
              <a:r>
                <a:rPr lang="en-US" sz="2000" dirty="0" err="1"/>
                <a:t>Fn</a:t>
              </a:r>
              <a:endParaRPr lang="en-US" sz="2000" dirty="0"/>
            </a:p>
          </p:txBody>
        </p:sp>
      </p:grpSp>
      <p:pic>
        <p:nvPicPr>
          <p:cNvPr id="1028" name="Picture 4">
            <a:extLst>
              <a:ext uri="{FF2B5EF4-FFF2-40B4-BE49-F238E27FC236}">
                <a16:creationId xmlns:a16="http://schemas.microsoft.com/office/drawing/2014/main" id="{89EB9920-5083-41E7-AE01-284E8F6A10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3424" y="1917617"/>
            <a:ext cx="1223676" cy="29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be 20">
            <a:extLst>
              <a:ext uri="{FF2B5EF4-FFF2-40B4-BE49-F238E27FC236}">
                <a16:creationId xmlns:a16="http://schemas.microsoft.com/office/drawing/2014/main" id="{BC1135B0-EB53-4959-A73B-955CDB69E468}"/>
              </a:ext>
            </a:extLst>
          </p:cNvPr>
          <p:cNvSpPr/>
          <p:nvPr/>
        </p:nvSpPr>
        <p:spPr>
          <a:xfrm>
            <a:off x="2573079" y="778779"/>
            <a:ext cx="3162836" cy="797941"/>
          </a:xfrm>
          <a:prstGeom prst="cub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20840C0C-CAE8-4E4D-A28E-3D8674283598}"/>
              </a:ext>
            </a:extLst>
          </p:cNvPr>
          <p:cNvSpPr/>
          <p:nvPr/>
        </p:nvSpPr>
        <p:spPr>
          <a:xfrm>
            <a:off x="2319453" y="4304065"/>
            <a:ext cx="1507033" cy="504000"/>
          </a:xfrm>
          <a:prstGeom prst="cube">
            <a:avLst/>
          </a:prstGeom>
          <a:solidFill>
            <a:srgbClr val="A2C3F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Living in a Docker world - The Verge">
            <a:extLst>
              <a:ext uri="{FF2B5EF4-FFF2-40B4-BE49-F238E27FC236}">
                <a16:creationId xmlns:a16="http://schemas.microsoft.com/office/drawing/2014/main" id="{5BEEB30E-F927-4371-886A-A19BC5F18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7862" y="1012932"/>
            <a:ext cx="567055" cy="3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AE0C8D1-41A7-4788-A84C-6E1EE0AD6FBB}"/>
              </a:ext>
            </a:extLst>
          </p:cNvPr>
          <p:cNvSpPr txBox="1"/>
          <p:nvPr/>
        </p:nvSpPr>
        <p:spPr>
          <a:xfrm>
            <a:off x="2663425" y="1333935"/>
            <a:ext cx="207749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any exotic or mundane image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DA0D6434-AB76-444C-B2DF-7E066E0B4214}"/>
              </a:ext>
            </a:extLst>
          </p:cNvPr>
          <p:cNvSpPr/>
          <p:nvPr/>
        </p:nvSpPr>
        <p:spPr>
          <a:xfrm>
            <a:off x="4073138" y="1540420"/>
            <a:ext cx="223774" cy="488565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9" name="Picture 6" descr="Living in a Docker world - The Verge">
            <a:extLst>
              <a:ext uri="{FF2B5EF4-FFF2-40B4-BE49-F238E27FC236}">
                <a16:creationId xmlns:a16="http://schemas.microsoft.com/office/drawing/2014/main" id="{782334B6-4CB8-4CE4-814E-6827FB5B1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309" y="4455054"/>
            <a:ext cx="367763" cy="20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EA3DFA97-2D51-4946-879C-2984DDB1EB2E}"/>
              </a:ext>
            </a:extLst>
          </p:cNvPr>
          <p:cNvSpPr txBox="1"/>
          <p:nvPr/>
        </p:nvSpPr>
        <p:spPr>
          <a:xfrm>
            <a:off x="2376780" y="4644640"/>
            <a:ext cx="130805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fnproject</a:t>
            </a:r>
            <a:r>
              <a:rPr lang="en-US" sz="11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</a:t>
            </a:r>
            <a:r>
              <a:rPr lang="en-US" sz="11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hotwrap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5" name="Arrow: Up 24">
            <a:extLst>
              <a:ext uri="{FF2B5EF4-FFF2-40B4-BE49-F238E27FC236}">
                <a16:creationId xmlns:a16="http://schemas.microsoft.com/office/drawing/2014/main" id="{853BB665-A666-4B80-B24F-3F677E40BBF8}"/>
              </a:ext>
            </a:extLst>
          </p:cNvPr>
          <p:cNvSpPr/>
          <p:nvPr/>
        </p:nvSpPr>
        <p:spPr>
          <a:xfrm>
            <a:off x="2784066" y="4004919"/>
            <a:ext cx="221002" cy="355494"/>
          </a:xfrm>
          <a:prstGeom prst="up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D6049C24-3E15-40A8-8B71-A68C72409F85}"/>
              </a:ext>
            </a:extLst>
          </p:cNvPr>
          <p:cNvSpPr/>
          <p:nvPr/>
        </p:nvSpPr>
        <p:spPr>
          <a:xfrm rot="16200000">
            <a:off x="1918324" y="2904283"/>
            <a:ext cx="849147" cy="3741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HotWrap</a:t>
            </a:r>
            <a:endParaRPr lang="en-US" sz="1200" dirty="0"/>
          </a:p>
        </p:txBody>
      </p: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801D827D-732C-4309-A069-8D23BF3E4E48}"/>
              </a:ext>
            </a:extLst>
          </p:cNvPr>
          <p:cNvCxnSpPr>
            <a:cxnSpLocks/>
            <a:stCxn id="26" idx="2"/>
            <a:endCxn id="10" idx="1"/>
          </p:cNvCxnSpPr>
          <p:nvPr/>
        </p:nvCxnSpPr>
        <p:spPr>
          <a:xfrm flipV="1">
            <a:off x="2529952" y="2616095"/>
            <a:ext cx="383320" cy="47524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D092D9E3-33B6-4ACB-BBFB-905354094898}"/>
              </a:ext>
            </a:extLst>
          </p:cNvPr>
          <p:cNvSpPr/>
          <p:nvPr/>
        </p:nvSpPr>
        <p:spPr>
          <a:xfrm>
            <a:off x="101190" y="2735907"/>
            <a:ext cx="837522" cy="55238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C2B9D0A1-DEE2-406F-98CF-17002C3298B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1738841" y="3091337"/>
            <a:ext cx="4170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0A93644A-BC38-4929-BE97-7E42605FF862}"/>
              </a:ext>
            </a:extLst>
          </p:cNvPr>
          <p:cNvSpPr/>
          <p:nvPr/>
        </p:nvSpPr>
        <p:spPr>
          <a:xfrm>
            <a:off x="40017" y="4106216"/>
            <a:ext cx="1797389" cy="355493"/>
          </a:xfrm>
          <a:prstGeom prst="wedgeRectCallout">
            <a:avLst>
              <a:gd name="adj1" fmla="val -33465"/>
              <a:gd name="adj2" fmla="val -354256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Regular </a:t>
            </a:r>
            <a:r>
              <a:rPr lang="en-US" sz="1050" dirty="0" err="1"/>
              <a:t>Fn</a:t>
            </a:r>
            <a:r>
              <a:rPr lang="en-US" sz="1050" dirty="0"/>
              <a:t> function call – using headers and body</a:t>
            </a:r>
          </a:p>
        </p:txBody>
      </p:sp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DB2ACB05-1141-44B6-A0D6-48FFFD17C30D}"/>
              </a:ext>
            </a:extLst>
          </p:cNvPr>
          <p:cNvSpPr/>
          <p:nvPr/>
        </p:nvSpPr>
        <p:spPr>
          <a:xfrm>
            <a:off x="294457" y="759274"/>
            <a:ext cx="1945996" cy="1209108"/>
          </a:xfrm>
          <a:prstGeom prst="wedgeRectCallout">
            <a:avLst>
              <a:gd name="adj1" fmla="val 49633"/>
              <a:gd name="adj2" fmla="val 11490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Inject </a:t>
            </a:r>
            <a:r>
              <a:rPr lang="en-US" sz="1050" dirty="0" err="1"/>
              <a:t>Fn</a:t>
            </a:r>
            <a:r>
              <a:rPr lang="en-US" sz="1050" dirty="0"/>
              <a:t> context settings, security principal and HTTP request Headers as environment variables, write body to standard input, Invoke “node app.js”, return standard output as response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F76C518D-331B-4204-8E48-36A938142BBA}"/>
              </a:ext>
            </a:extLst>
          </p:cNvPr>
          <p:cNvSpPr/>
          <p:nvPr/>
        </p:nvSpPr>
        <p:spPr>
          <a:xfrm>
            <a:off x="4516456" y="3926249"/>
            <a:ext cx="2997217" cy="879925"/>
          </a:xfrm>
          <a:prstGeom prst="wedgeRectCallout">
            <a:avLst>
              <a:gd name="adj1" fmla="val -75222"/>
              <a:gd name="adj2" fmla="val -191689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Read request body from standard input, read environment variables; write result to standard output (console.log) ; the application can be implemented in Node, shell, Go, Java, Python, … or combination of all of the above</a:t>
            </a: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20DA205-5FFA-4D3E-BE74-A0BE6A1771C3}"/>
              </a:ext>
            </a:extLst>
          </p:cNvPr>
          <p:cNvSpPr/>
          <p:nvPr/>
        </p:nvSpPr>
        <p:spPr>
          <a:xfrm>
            <a:off x="2445488" y="3452037"/>
            <a:ext cx="142406" cy="279338"/>
          </a:xfrm>
          <a:custGeom>
            <a:avLst/>
            <a:gdLst>
              <a:gd name="connsiteX0" fmla="*/ 42531 w 142406"/>
              <a:gd name="connsiteY0" fmla="*/ 0 h 279338"/>
              <a:gd name="connsiteX1" fmla="*/ 141768 w 142406"/>
              <a:gd name="connsiteY1" fmla="*/ 276447 h 279338"/>
              <a:gd name="connsiteX2" fmla="*/ 0 w 142406"/>
              <a:gd name="connsiteY2" fmla="*/ 120503 h 279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2406" h="279338">
                <a:moveTo>
                  <a:pt x="42531" y="0"/>
                </a:moveTo>
                <a:cubicBezTo>
                  <a:pt x="95693" y="128181"/>
                  <a:pt x="148856" y="256363"/>
                  <a:pt x="141768" y="276447"/>
                </a:cubicBezTo>
                <a:cubicBezTo>
                  <a:pt x="134680" y="296531"/>
                  <a:pt x="67340" y="208517"/>
                  <a:pt x="0" y="12050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6793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4" y="3748034"/>
            <a:ext cx="1887826" cy="11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1552981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6797040" y="169567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173480" y="1395466"/>
            <a:ext cx="271272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My Custom Application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12" y="1442192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224370" y="2577297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02535" y="1946193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6ACD8B8-BB49-4972-94F9-12AE51A535EF}"/>
              </a:ext>
            </a:extLst>
          </p:cNvPr>
          <p:cNvSpPr/>
          <p:nvPr/>
        </p:nvSpPr>
        <p:spPr>
          <a:xfrm>
            <a:off x="4886549" y="257232"/>
            <a:ext cx="1638300" cy="785866"/>
          </a:xfrm>
          <a:prstGeom prst="wedgeRectCallout">
            <a:avLst>
              <a:gd name="adj1" fmla="val 14064"/>
              <a:gd name="adj2" fmla="val 188552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80386-C15C-4386-8664-A0B60A4763DA}"/>
              </a:ext>
            </a:extLst>
          </p:cNvPr>
          <p:cNvSpPr txBox="1"/>
          <p:nvPr/>
        </p:nvSpPr>
        <p:spPr>
          <a:xfrm>
            <a:off x="4939890" y="298648"/>
            <a:ext cx="15849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fetch HTML, CSS, JS, images, JSON, SVG, XML, SSE, files, …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142C644-F4CC-4834-8A45-640B8CC3E723}"/>
              </a:ext>
            </a:extLst>
          </p:cNvPr>
          <p:cNvSpPr/>
          <p:nvPr/>
        </p:nvSpPr>
        <p:spPr>
          <a:xfrm>
            <a:off x="5977890" y="3093869"/>
            <a:ext cx="1638300" cy="595414"/>
          </a:xfrm>
          <a:prstGeom prst="wedgeRectCallout">
            <a:avLst>
              <a:gd name="adj1" fmla="val -42215"/>
              <a:gd name="adj2" fmla="val -19739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36281-E49A-4CF1-B3AB-92AA03326373}"/>
              </a:ext>
            </a:extLst>
          </p:cNvPr>
          <p:cNvSpPr txBox="1"/>
          <p:nvPr/>
        </p:nvSpPr>
        <p:spPr>
          <a:xfrm>
            <a:off x="6031231" y="3135285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</a:t>
            </a:r>
            <a:br>
              <a:rPr lang="en-US" sz="1200" dirty="0"/>
            </a:br>
            <a:r>
              <a:rPr lang="en-US" sz="1200" dirty="0"/>
              <a:t>post data, upload files, …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964235" y="3764563"/>
            <a:ext cx="1638300" cy="595414"/>
          </a:xfrm>
          <a:prstGeom prst="wedgeRectCallout">
            <a:avLst>
              <a:gd name="adj1" fmla="val -819"/>
              <a:gd name="adj2" fmla="val -238350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4017576" y="3805979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DOM, JavaScript context, web workers, local storage, cookies, </a:t>
            </a:r>
          </a:p>
        </p:txBody>
      </p:sp>
    </p:spTree>
    <p:extLst>
      <p:ext uri="{BB962C8B-B14F-4D97-AF65-F5344CB8AC3E}">
        <p14:creationId xmlns:p14="http://schemas.microsoft.com/office/powerpoint/2010/main" val="991524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Dockerfile</a:t>
            </a:r>
            <a:r>
              <a:rPr lang="en-US" dirty="0"/>
              <a:t> for custom container image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23441" y="1252800"/>
            <a:ext cx="7950160" cy="32162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community container image for alpine based headless chrome image with playwright chromium installed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FROM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zenika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alpine-chrome:with-playwright</a:t>
            </a:r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add the files that make up the Node application;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package.json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can be included – however, it should not contain dependency on playwright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ADD app.js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usr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ADD translate.js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usr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Install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binary in the container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COPY --from=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fnproject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hotwrap:latest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The command that runs the process/application in the container that does the actual work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CMD "node 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usr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src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/app.js"</a:t>
            </a:r>
            <a:b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</a:br>
            <a:endParaRPr lang="en-US" sz="1100" dirty="0">
              <a:solidFill>
                <a:srgbClr val="0000FF"/>
              </a:solidFill>
              <a:latin typeface="Consolas" panose="020B0609020204030204" pitchFamily="49" charset="0"/>
            </a:endParaRP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is the executable in the container;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it invokes the CMD and passes any input (sent in the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request) on the standard input 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# any output written to standard output while executing the CMD is returned by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in the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Fn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response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ENTRYPOINT ["/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hotwrap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"]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Picture 6" descr="Living in a Docker world - The Verge">
            <a:extLst>
              <a:ext uri="{FF2B5EF4-FFF2-40B4-BE49-F238E27FC236}">
                <a16:creationId xmlns:a16="http://schemas.microsoft.com/office/drawing/2014/main" id="{EE51309C-1EBC-452C-80F0-BF16B8676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ADADAD">
                  <a:alpha val="74902"/>
                </a:srgbClr>
              </a:clrFrom>
              <a:clrTo>
                <a:srgbClr val="ADADAD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113" y="933610"/>
            <a:ext cx="567055" cy="319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8629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Node application interacting with </a:t>
            </a:r>
            <a:r>
              <a:rPr lang="en-US" dirty="0" err="1"/>
              <a:t>Hotwrap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473841" y="792000"/>
            <a:ext cx="7950160" cy="355481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// require the NodeJS module that does the real work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{ translate } = require("./translate");</a:t>
            </a:r>
          </a:p>
          <a:p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// expected input format: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{"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sourceLanguage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targetLanguage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":"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nl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", "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text":"Hello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World"}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f = async (input) =&gt; {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const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JSON.parse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(input)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const translation = await translate(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i.text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i.sourceLanguage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i.targetLanguage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return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JSON.stringify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Object.assign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({"translation": translation},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))}</a:t>
            </a:r>
            <a:b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// use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to read from standard input (where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hotwrap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provides the body from the function request)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= require('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');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rl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readline.createInterface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({ input: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process.stdin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output: </a:t>
            </a:r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process.stdout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, terminal: false });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// </a:t>
            </a:r>
            <a:r>
              <a:rPr lang="en-US" sz="1100" dirty="0" err="1">
                <a:solidFill>
                  <a:srgbClr val="0000FF"/>
                </a:solidFill>
                <a:latin typeface="Consolas" panose="020B0609020204030204" pitchFamily="49" charset="0"/>
              </a:rPr>
              <a:t>readline</a:t>
            </a:r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event handler – read one line that contains the function request body and process it</a:t>
            </a: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rl.on</a:t>
            </a:r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('line', function (line) {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// function is asynchronous; when the result is available, the promise resolves</a:t>
            </a: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f(line).then((value) =&gt; {</a:t>
            </a:r>
          </a:p>
          <a:p>
            <a:r>
              <a:rPr lang="en-US" sz="1100" dirty="0">
                <a:solidFill>
                  <a:srgbClr val="0000FF"/>
                </a:solidFill>
                <a:latin typeface="Consolas" panose="020B0609020204030204" pitchFamily="49" charset="0"/>
              </a:rPr>
              <a:t>        // provide the result from the function call as standard output</a:t>
            </a: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    console.log(value);</a:t>
            </a: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   })</a:t>
            </a:r>
            <a:b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</a:br>
            <a:endParaRPr lang="en-US" sz="11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1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})</a:t>
            </a:r>
            <a:endParaRPr lang="en-US" sz="11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89128734-D0B6-4172-9493-316FDB070853}"/>
              </a:ext>
            </a:extLst>
          </p:cNvPr>
          <p:cNvSpPr/>
          <p:nvPr/>
        </p:nvSpPr>
        <p:spPr>
          <a:xfrm>
            <a:off x="6840279" y="1722473"/>
            <a:ext cx="269096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2AA2E46-447D-476A-9DF4-DCC2087071CB}"/>
              </a:ext>
            </a:extLst>
          </p:cNvPr>
          <p:cNvSpPr/>
          <p:nvPr/>
        </p:nvSpPr>
        <p:spPr>
          <a:xfrm>
            <a:off x="7109375" y="1623237"/>
            <a:ext cx="831263" cy="440275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sz="18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10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065BFC9F-7449-4F1C-945B-23D918E3D61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7186650" y="1896651"/>
            <a:ext cx="653270" cy="130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Auto-Translation with Google Translate - Translation.io">
            <a:extLst>
              <a:ext uri="{FF2B5EF4-FFF2-40B4-BE49-F238E27FC236}">
                <a16:creationId xmlns:a16="http://schemas.microsoft.com/office/drawing/2014/main" id="{FA44D4D5-2534-4093-A77D-E5C5CA928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043" y="1787963"/>
            <a:ext cx="945114" cy="189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5E1DE9F3-97E3-4796-8B00-8B07CB280B53}"/>
              </a:ext>
            </a:extLst>
          </p:cNvPr>
          <p:cNvSpPr/>
          <p:nvPr/>
        </p:nvSpPr>
        <p:spPr>
          <a:xfrm>
            <a:off x="7919372" y="1722473"/>
            <a:ext cx="196479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AAF6DD-AAAE-47D1-BAD2-5BEF4E6FE87C}"/>
              </a:ext>
            </a:extLst>
          </p:cNvPr>
          <p:cNvSpPr txBox="1"/>
          <p:nvPr/>
        </p:nvSpPr>
        <p:spPr>
          <a:xfrm>
            <a:off x="7203685" y="1641681"/>
            <a:ext cx="65242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translate.js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77A0D6D-F872-4B00-B731-E4F25CCA0801}"/>
              </a:ext>
            </a:extLst>
          </p:cNvPr>
          <p:cNvSpPr/>
          <p:nvPr/>
        </p:nvSpPr>
        <p:spPr>
          <a:xfrm rot="16200000">
            <a:off x="-173724" y="3669827"/>
            <a:ext cx="849147" cy="37410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HotWrap</a:t>
            </a:r>
            <a:endParaRPr lang="en-US" sz="1200" dirty="0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FEC8B6F-C20F-42AF-8283-B1C666311373}"/>
              </a:ext>
            </a:extLst>
          </p:cNvPr>
          <p:cNvCxnSpPr>
            <a:stCxn id="13" idx="3"/>
          </p:cNvCxnSpPr>
          <p:nvPr/>
        </p:nvCxnSpPr>
        <p:spPr>
          <a:xfrm rot="5400000" flipH="1" flipV="1">
            <a:off x="255252" y="3213720"/>
            <a:ext cx="214187" cy="22299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2B55E34-C6A3-40A6-8BF0-4CC55301C720}"/>
              </a:ext>
            </a:extLst>
          </p:cNvPr>
          <p:cNvCxnSpPr/>
          <p:nvPr/>
        </p:nvCxnSpPr>
        <p:spPr>
          <a:xfrm rot="10800000" flipV="1">
            <a:off x="437904" y="3920673"/>
            <a:ext cx="596998" cy="31108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030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2CB74-F9EF-462E-B7B6-D4CD46408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9E65C6-3AF4-4FBF-A3E9-E6CD9D2465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Integrate with test frameworks (and its own Test Runner)</a:t>
            </a:r>
          </a:p>
          <a:p>
            <a:pPr lvl="1"/>
            <a:r>
              <a:rPr lang="en-US" dirty="0"/>
              <a:t>Mocha, Chai, Jest, </a:t>
            </a:r>
            <a:r>
              <a:rPr lang="en-US" dirty="0" err="1"/>
              <a:t>CodeceptJS</a:t>
            </a:r>
            <a:r>
              <a:rPr lang="en-US" dirty="0"/>
              <a:t>, Jasmine, …</a:t>
            </a:r>
          </a:p>
          <a:p>
            <a:r>
              <a:rPr lang="en-US" dirty="0"/>
              <a:t>Run as Serverless Function</a:t>
            </a:r>
          </a:p>
          <a:p>
            <a:pPr lvl="1"/>
            <a:r>
              <a:rPr lang="en-US" dirty="0"/>
              <a:t>AWS Lambda, Azure Function, Heroku, Oracle Functions, …</a:t>
            </a:r>
          </a:p>
          <a:p>
            <a:r>
              <a:rPr lang="en-US" dirty="0"/>
              <a:t>Integrate in CI/CD Pipeline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4F8B9C5-4535-4D49-9127-D8F190C72A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5" name="Picture 2" descr="Verlies jij straks je baan aan een computer of robot? - Frankwatching">
            <a:extLst>
              <a:ext uri="{FF2B5EF4-FFF2-40B4-BE49-F238E27FC236}">
                <a16:creationId xmlns:a16="http://schemas.microsoft.com/office/drawing/2014/main" id="{8C5A1FAE-0D28-4D9A-876C-6DF92814C6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997" y="936000"/>
            <a:ext cx="5448003" cy="39583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773012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C7757-34DE-4CAF-B911-C679C365C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&amp; Ecosystem</a:t>
            </a:r>
          </a:p>
        </p:txBody>
      </p:sp>
      <p:pic>
        <p:nvPicPr>
          <p:cNvPr id="6" name="Snagit_SNG837">
            <a:extLst>
              <a:ext uri="{FF2B5EF4-FFF2-40B4-BE49-F238E27FC236}">
                <a16:creationId xmlns:a16="http://schemas.microsoft.com/office/drawing/2014/main" id="{B8A6BF5B-3322-45C3-A33C-70DDC44994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9160" y="915987"/>
            <a:ext cx="6623050" cy="3311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7E4779-F941-4C10-A8A6-62AFB3EA8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8" name="Snagit_SNG849">
            <a:extLst>
              <a:ext uri="{FF2B5EF4-FFF2-40B4-BE49-F238E27FC236}">
                <a16:creationId xmlns:a16="http://schemas.microsoft.com/office/drawing/2014/main" id="{4F73A796-592C-47EF-8631-1EEE6431D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5543" y="69830"/>
            <a:ext cx="5500914" cy="13085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856">
            <a:extLst>
              <a:ext uri="{FF2B5EF4-FFF2-40B4-BE49-F238E27FC236}">
                <a16:creationId xmlns:a16="http://schemas.microsoft.com/office/drawing/2014/main" id="{7DDAD763-0DFA-474A-A6EA-780B70CB22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6893" y="3028746"/>
            <a:ext cx="5653315" cy="18121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Snagit_SNG868">
            <a:extLst>
              <a:ext uri="{FF2B5EF4-FFF2-40B4-BE49-F238E27FC236}">
                <a16:creationId xmlns:a16="http://schemas.microsoft.com/office/drawing/2014/main" id="{2DC381D9-FE6A-418C-8005-536ED1B49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7675" y="1804447"/>
            <a:ext cx="2737165" cy="10774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0528097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761497B-B48E-4FFF-A65F-300DEE0E1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9546" y="366830"/>
            <a:ext cx="6624000" cy="50400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737B477-5649-4DDC-A53C-553C86506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9550" y="1014830"/>
            <a:ext cx="6623999" cy="3780000"/>
          </a:xfrm>
        </p:spPr>
        <p:txBody>
          <a:bodyPr/>
          <a:lstStyle/>
          <a:p>
            <a:endParaRPr lang="en-US"/>
          </a:p>
        </p:txBody>
      </p:sp>
      <p:pic>
        <p:nvPicPr>
          <p:cNvPr id="1026" name="Picture 2" descr="What if cyber gangs control the robots? - Raconteur">
            <a:extLst>
              <a:ext uri="{FF2B5EF4-FFF2-40B4-BE49-F238E27FC236}">
                <a16:creationId xmlns:a16="http://schemas.microsoft.com/office/drawing/2014/main" id="{925B5368-2513-42EC-8A6C-2931293F0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1" y="-998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411FC3-D722-4BE1-8150-DCC4A3E607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473314">
            <a:off x="5555210" y="1627787"/>
            <a:ext cx="4147644" cy="1685458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28B4A4FA-FB86-4B71-889E-0D3B3D118B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 rot="20888733">
            <a:off x="1739869" y="381154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53DE824-743E-47D0-95D0-32CF6954F3E1}"/>
              </a:ext>
            </a:extLst>
          </p:cNvPr>
          <p:cNvSpPr txBox="1"/>
          <p:nvPr/>
        </p:nvSpPr>
        <p:spPr>
          <a:xfrm>
            <a:off x="5162498" y="172156"/>
            <a:ext cx="397224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 b="1" dirty="0">
                <a:solidFill>
                  <a:schemeClr val="tx2"/>
                </a:solidFill>
              </a:rPr>
              <a:t>The End  (or rather: a beginning)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C1BF0C7-6830-4917-96EE-8A881B01004A}"/>
              </a:ext>
            </a:extLst>
          </p:cNvPr>
          <p:cNvSpPr txBox="1"/>
          <p:nvPr/>
        </p:nvSpPr>
        <p:spPr>
          <a:xfrm>
            <a:off x="6801439" y="4891046"/>
            <a:ext cx="230992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i="1" dirty="0"/>
              <a:t>sources: bit.ly/REAL-playwright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86CD5C9-E2BC-4303-ACD9-3353F490D3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3381" y="4758287"/>
            <a:ext cx="434378" cy="358171"/>
          </a:xfrm>
          <a:prstGeom prst="rect">
            <a:avLst/>
          </a:prstGeom>
        </p:spPr>
      </p:pic>
      <p:pic>
        <p:nvPicPr>
          <p:cNvPr id="11" name="Picture 2" descr="IMDb - Wikipedia">
            <a:extLst>
              <a:ext uri="{FF2B5EF4-FFF2-40B4-BE49-F238E27FC236}">
                <a16:creationId xmlns:a16="http://schemas.microsoft.com/office/drawing/2014/main" id="{237A63AF-A5CB-4523-9428-9C224A432B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37092">
            <a:off x="7688899" y="2326420"/>
            <a:ext cx="1147830" cy="578698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Auto-Translation with Google Translate - Translation.io">
            <a:extLst>
              <a:ext uri="{FF2B5EF4-FFF2-40B4-BE49-F238E27FC236}">
                <a16:creationId xmlns:a16="http://schemas.microsoft.com/office/drawing/2014/main" id="{8D3B7DD0-C3E0-4BDE-8714-42BC38B607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521787">
            <a:off x="5925388" y="2177961"/>
            <a:ext cx="2498834" cy="499767"/>
          </a:xfrm>
          <a:prstGeom prst="rect">
            <a:avLst/>
          </a:prstGeom>
          <a:scene3d>
            <a:camera prst="perspectiveContrastingLeftFacing" fov="0">
              <a:rot lat="998686" lon="3528881" rev="980487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A59FC39-DED0-4EC5-8C38-0CB5131D64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99270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B2896-8C4B-4352-8E56-661E1F5E1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9C3745-CB0C-4BF5-955F-46AD03008B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D84176-B28E-484F-B7AA-101F0277D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2050" name="Picture 2" descr="robot-computer - iMUIS Online">
            <a:extLst>
              <a:ext uri="{FF2B5EF4-FFF2-40B4-BE49-F238E27FC236}">
                <a16:creationId xmlns:a16="http://schemas.microsoft.com/office/drawing/2014/main" id="{DCA5895A-B5C2-4E33-9B57-1E4F28F254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66750"/>
            <a:ext cx="9144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47561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604B55-196E-41B3-9770-6B3810E63E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03F4D4-0201-43E2-A3B4-E3BEE0CDE2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B5A6DF-BE2F-46CF-AC0F-D419FFBC8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3074" name="Picture 2" descr="Robot revolution: how will automation enhance our lives?">
            <a:extLst>
              <a:ext uri="{FF2B5EF4-FFF2-40B4-BE49-F238E27FC236}">
                <a16:creationId xmlns:a16="http://schemas.microsoft.com/office/drawing/2014/main" id="{5C69DA5D-C4E6-4910-BEC0-5000B3B64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550" y="0"/>
            <a:ext cx="82169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582376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DD3F9-F3D4-4C9A-9022-9BC801F71A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38F089-D1C3-4613-B8B7-C32DF775E9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70D781-3D88-40E3-9456-682BCE148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4098" name="Picture 2" descr="Verlies jij straks je baan aan een computer of robot? - Frankwatching">
            <a:extLst>
              <a:ext uri="{FF2B5EF4-FFF2-40B4-BE49-F238E27FC236}">
                <a16:creationId xmlns:a16="http://schemas.microsoft.com/office/drawing/2014/main" id="{F401C872-6E79-4812-A540-EF43443D13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357188"/>
            <a:ext cx="6096000" cy="4429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646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9787AD-B2D6-48FF-958D-2423B7F41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Playwright – a robot-in-a-browser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01D14-544E-4346-AB0E-8A655331A7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2" descr="Robot revolution: how will automation enhance our lives?">
            <a:extLst>
              <a:ext uri="{FF2B5EF4-FFF2-40B4-BE49-F238E27FC236}">
                <a16:creationId xmlns:a16="http://schemas.microsoft.com/office/drawing/2014/main" id="{74BAE41E-9290-43DD-9DA1-B5251DDAE0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4" y="3748034"/>
            <a:ext cx="1887826" cy="1181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C58DA9B-A587-4F14-A6AC-4DA112458EF8}"/>
              </a:ext>
            </a:extLst>
          </p:cNvPr>
          <p:cNvSpPr/>
          <p:nvPr/>
        </p:nvSpPr>
        <p:spPr>
          <a:xfrm>
            <a:off x="6797040" y="1695676"/>
            <a:ext cx="2080260" cy="95406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FA3D3A0-1556-49E9-AA1D-20766817F1BB}"/>
              </a:ext>
            </a:extLst>
          </p:cNvPr>
          <p:cNvSpPr/>
          <p:nvPr/>
        </p:nvSpPr>
        <p:spPr>
          <a:xfrm>
            <a:off x="1173480" y="1395466"/>
            <a:ext cx="4168140" cy="15544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800" dirty="0">
                <a:solidFill>
                  <a:schemeClr val="accent4">
                    <a:lumMod val="50000"/>
                  </a:schemeClr>
                </a:solidFill>
              </a:rPr>
              <a:t>My Custom Application 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DE5B41C1-351D-49FE-A900-B24A4B727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312" y="1442192"/>
            <a:ext cx="823980" cy="504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D1833275-00BD-4232-B842-3905761EF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2224370" y="2577297"/>
            <a:ext cx="1478950" cy="295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AAA81182-5606-4FEB-9D95-E4A63221DCA2}"/>
              </a:ext>
            </a:extLst>
          </p:cNvPr>
          <p:cNvSpPr/>
          <p:nvPr/>
        </p:nvSpPr>
        <p:spPr>
          <a:xfrm>
            <a:off x="5602535" y="1946193"/>
            <a:ext cx="1125925" cy="446487"/>
          </a:xfrm>
          <a:prstGeom prst="rightArrow">
            <a:avLst/>
          </a:prstGeom>
          <a:solidFill>
            <a:srgbClr val="A2C3FA"/>
          </a:solidFill>
          <a:ln>
            <a:solidFill>
              <a:srgbClr val="3A6C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D6ACD8B8-BB49-4972-94F9-12AE51A535EF}"/>
              </a:ext>
            </a:extLst>
          </p:cNvPr>
          <p:cNvSpPr/>
          <p:nvPr/>
        </p:nvSpPr>
        <p:spPr>
          <a:xfrm>
            <a:off x="4886549" y="257232"/>
            <a:ext cx="1638300" cy="785866"/>
          </a:xfrm>
          <a:prstGeom prst="wedgeRectCallout">
            <a:avLst>
              <a:gd name="adj1" fmla="val 14064"/>
              <a:gd name="adj2" fmla="val 188552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1B80386-C15C-4386-8664-A0B60A4763DA}"/>
              </a:ext>
            </a:extLst>
          </p:cNvPr>
          <p:cNvSpPr txBox="1"/>
          <p:nvPr/>
        </p:nvSpPr>
        <p:spPr>
          <a:xfrm>
            <a:off x="4939890" y="298648"/>
            <a:ext cx="158496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fetch HTML, CSS, JS, images, JSON, SVG, XML, SSE, files, …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1142C644-F4CC-4834-8A45-640B8CC3E723}"/>
              </a:ext>
            </a:extLst>
          </p:cNvPr>
          <p:cNvSpPr/>
          <p:nvPr/>
        </p:nvSpPr>
        <p:spPr>
          <a:xfrm>
            <a:off x="5977890" y="3093869"/>
            <a:ext cx="1638300" cy="595414"/>
          </a:xfrm>
          <a:prstGeom prst="wedgeRectCallout">
            <a:avLst>
              <a:gd name="adj1" fmla="val -42215"/>
              <a:gd name="adj2" fmla="val -197397"/>
            </a:avLst>
          </a:prstGeom>
          <a:solidFill>
            <a:schemeClr val="bg2">
              <a:lumMod val="40000"/>
              <a:lumOff val="6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9C36281-E49A-4CF1-B3AB-92AA03326373}"/>
              </a:ext>
            </a:extLst>
          </p:cNvPr>
          <p:cNvSpPr txBox="1"/>
          <p:nvPr/>
        </p:nvSpPr>
        <p:spPr>
          <a:xfrm>
            <a:off x="6031231" y="3135285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HTTP Requests to </a:t>
            </a:r>
            <a:br>
              <a:rPr lang="en-US" sz="1200" dirty="0"/>
            </a:br>
            <a:r>
              <a:rPr lang="en-US" sz="1200" dirty="0"/>
              <a:t>post data, upload files, …</a:t>
            </a:r>
          </a:p>
        </p:txBody>
      </p:sp>
      <p:sp>
        <p:nvSpPr>
          <p:cNvPr id="17" name="Speech Bubble: Rectangle 16">
            <a:extLst>
              <a:ext uri="{FF2B5EF4-FFF2-40B4-BE49-F238E27FC236}">
                <a16:creationId xmlns:a16="http://schemas.microsoft.com/office/drawing/2014/main" id="{787FA510-8254-48AE-971D-60F0D6FAFAA0}"/>
              </a:ext>
            </a:extLst>
          </p:cNvPr>
          <p:cNvSpPr/>
          <p:nvPr/>
        </p:nvSpPr>
        <p:spPr>
          <a:xfrm>
            <a:off x="3964235" y="3764563"/>
            <a:ext cx="1638300" cy="595414"/>
          </a:xfrm>
          <a:prstGeom prst="wedgeRectCallout">
            <a:avLst>
              <a:gd name="adj1" fmla="val -819"/>
              <a:gd name="adj2" fmla="val -238350"/>
            </a:avLst>
          </a:prstGeom>
          <a:solidFill>
            <a:srgbClr val="629AF6"/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39C018E-E012-4C92-820E-5877DADFD77D}"/>
              </a:ext>
            </a:extLst>
          </p:cNvPr>
          <p:cNvSpPr txBox="1"/>
          <p:nvPr/>
        </p:nvSpPr>
        <p:spPr>
          <a:xfrm>
            <a:off x="4017576" y="3805979"/>
            <a:ext cx="158496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200" dirty="0"/>
              <a:t>DOM, JavaScript context, web workers, local storage, cookies, </a:t>
            </a:r>
          </a:p>
        </p:txBody>
      </p:sp>
      <p:pic>
        <p:nvPicPr>
          <p:cNvPr id="9" name="Picture 6" descr="Chromium (web browser) - Wikipedia">
            <a:extLst>
              <a:ext uri="{FF2B5EF4-FFF2-40B4-BE49-F238E27FC236}">
                <a16:creationId xmlns:a16="http://schemas.microsoft.com/office/drawing/2014/main" id="{39476FE0-EA14-4F27-AC7A-9BACF13A63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7365" y="1552981"/>
            <a:ext cx="1239450" cy="123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rrow: Left-Right 2">
            <a:extLst>
              <a:ext uri="{FF2B5EF4-FFF2-40B4-BE49-F238E27FC236}">
                <a16:creationId xmlns:a16="http://schemas.microsoft.com/office/drawing/2014/main" id="{5500F75E-61A5-4F1D-A253-974E6E0D76BF}"/>
              </a:ext>
            </a:extLst>
          </p:cNvPr>
          <p:cNvSpPr/>
          <p:nvPr/>
        </p:nvSpPr>
        <p:spPr>
          <a:xfrm>
            <a:off x="3855969" y="2019300"/>
            <a:ext cx="623004" cy="373380"/>
          </a:xfrm>
          <a:prstGeom prst="left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52B3A0A0-6175-40F2-BEE3-A1CB0FD440B3}"/>
              </a:ext>
            </a:extLst>
          </p:cNvPr>
          <p:cNvSpPr/>
          <p:nvPr/>
        </p:nvSpPr>
        <p:spPr>
          <a:xfrm>
            <a:off x="2205695" y="704581"/>
            <a:ext cx="2577690" cy="914968"/>
          </a:xfrm>
          <a:prstGeom prst="wedgeRectCallout">
            <a:avLst>
              <a:gd name="adj1" fmla="val 27972"/>
              <a:gd name="adj2" fmla="val 110713"/>
            </a:avLst>
          </a:prstGeom>
          <a:ln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Read DOM elements, fill in fields, click buttons, trigger events, manipulate/add DOM elements, add and execute JavaScript</a:t>
            </a:r>
          </a:p>
        </p:txBody>
      </p:sp>
    </p:spTree>
    <p:extLst>
      <p:ext uri="{BB962C8B-B14F-4D97-AF65-F5344CB8AC3E}">
        <p14:creationId xmlns:p14="http://schemas.microsoft.com/office/powerpoint/2010/main" val="3357172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62DF3F-306A-44A7-A202-EFB6684A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Playwright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F58CC-1F1B-43A0-84FE-DA643B375C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15254" cy="3780000"/>
          </a:xfrm>
        </p:spPr>
        <p:txBody>
          <a:bodyPr/>
          <a:lstStyle/>
          <a:p>
            <a:r>
              <a:rPr lang="en-US" dirty="0"/>
              <a:t>First release January 2020</a:t>
            </a:r>
          </a:p>
          <a:p>
            <a:r>
              <a:rPr lang="en-US" dirty="0"/>
              <a:t>By Microsoft - the team that first created Puppeteer (while working at Google)</a:t>
            </a:r>
          </a:p>
          <a:p>
            <a:r>
              <a:rPr lang="en-US" dirty="0"/>
              <a:t>Open Source – on GitHub</a:t>
            </a:r>
          </a:p>
          <a:p>
            <a:r>
              <a:rPr lang="en-US" dirty="0"/>
              <a:t>Support for </a:t>
            </a: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Chromium, Firefox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WebKit</a:t>
            </a:r>
            <a:endParaRPr lang="en-U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pPr lvl="1"/>
            <a:r>
              <a:rPr lang="en-US" dirty="0"/>
              <a:t>Is an alternative to WebDriver </a:t>
            </a:r>
            <a:endParaRPr lang="en-US" b="0" i="0" dirty="0">
              <a:solidFill>
                <a:srgbClr val="222222"/>
              </a:solidFill>
              <a:effectLst/>
              <a:latin typeface="Roboto" panose="02000000000000000000" pitchFamily="2" charset="0"/>
            </a:endParaRP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The Playwright API is available for 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JavaScript and TypeScript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Python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C#</a:t>
            </a:r>
          </a:p>
          <a:p>
            <a:pPr lvl="1"/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Go</a:t>
            </a:r>
          </a:p>
          <a:p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Docker Container to running Playwright scripts: </a:t>
            </a:r>
            <a:b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</a:br>
            <a:r>
              <a:rPr lang="en-US" b="0" i="0" dirty="0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mcr.microsoft.com/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Roboto" panose="02000000000000000000" pitchFamily="2" charset="0"/>
              </a:rPr>
              <a:t>playwright:bionic</a:t>
            </a:r>
            <a:endParaRPr lang="en-US" dirty="0"/>
          </a:p>
          <a:p>
            <a: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  <a:t>Homepage:</a:t>
            </a:r>
            <a:br>
              <a:rPr lang="en-US" dirty="0">
                <a:solidFill>
                  <a:srgbClr val="222222"/>
                </a:solidFill>
                <a:latin typeface="Roboto" panose="02000000000000000000" pitchFamily="2" charset="0"/>
              </a:rPr>
            </a:br>
            <a:r>
              <a:rPr lang="en-US" dirty="0" err="1">
                <a:solidFill>
                  <a:srgbClr val="222222"/>
                </a:solidFill>
                <a:latin typeface="Roboto" panose="02000000000000000000" pitchFamily="2" charset="0"/>
              </a:rPr>
              <a:t>playwright.dev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07E678-D636-4D67-A2D5-2E746F107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pic>
        <p:nvPicPr>
          <p:cNvPr id="6" name="Picture 4" descr="Playwright (vs. Puppeteer): Cross-Browser Testing done right - DEV">
            <a:extLst>
              <a:ext uri="{FF2B5EF4-FFF2-40B4-BE49-F238E27FC236}">
                <a16:creationId xmlns:a16="http://schemas.microsoft.com/office/drawing/2014/main" id="{55273AD6-B4DF-42CF-89ED-3266754CF7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751" b="44702"/>
          <a:stretch/>
        </p:blipFill>
        <p:spPr bwMode="auto">
          <a:xfrm>
            <a:off x="3898781" y="53068"/>
            <a:ext cx="5172094" cy="1034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8194E59-7E3D-4E75-9066-453670EA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2077" y="2098540"/>
            <a:ext cx="3473162" cy="15970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49CBBE-8F10-40DB-AB92-56D7A76E4C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35698" y="4263212"/>
            <a:ext cx="1611001" cy="7407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65401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C7862-E112-42CF-9ED2-A3B2D6EB04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Hello World of Playwright Demos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248162-E5F9-4401-BF49-AB5FA9D4A5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1600" b="0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//navigate to whatsmyuseragent.org and take a screenshot.</a:t>
            </a:r>
            <a:endParaRPr lang="en-US" sz="16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C4B529-389C-4F07-9289-B269E18E9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FF6536-C261-4A90-AC48-0ADDDD74BC60}"/>
              </a:ext>
            </a:extLst>
          </p:cNvPr>
          <p:cNvSpPr txBox="1"/>
          <p:nvPr/>
        </p:nvSpPr>
        <p:spPr>
          <a:xfrm>
            <a:off x="355600" y="1389895"/>
            <a:ext cx="8548914" cy="350865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 chromium } = require(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'playwright’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endParaRPr lang="en-US" sz="20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()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{</a:t>
            </a:r>
          </a:p>
          <a:p>
            <a:r>
              <a:rPr lang="en-US" sz="20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start headless embedded browser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browser =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chromium.launch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headless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page =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browser.newPage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800" dirty="0">
                <a:solidFill>
                  <a:srgbClr val="000000"/>
                </a:solidFill>
                <a:latin typeface="Consolas" panose="020B0609020204030204" pitchFamily="49" charset="0"/>
              </a:rPr>
              <a:t>  </a:t>
            </a:r>
            <a:r>
              <a:rPr lang="en-US" sz="1600" dirty="0">
                <a:solidFill>
                  <a:srgbClr val="008000"/>
                </a:solidFill>
                <a:latin typeface="Consolas" panose="020B0609020204030204" pitchFamily="49" charset="0"/>
              </a:rPr>
              <a:t>// navigate to </a:t>
            </a:r>
            <a:r>
              <a:rPr lang="en-US" sz="1600" dirty="0" err="1">
                <a:solidFill>
                  <a:srgbClr val="008000"/>
                </a:solidFill>
                <a:latin typeface="Consolas" panose="020B0609020204030204" pitchFamily="49" charset="0"/>
              </a:rPr>
              <a:t>thesite</a:t>
            </a:r>
            <a:endParaRPr lang="en-US" sz="1600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page.goto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'http://whatsmyuseragent.org/'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page.screenshot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({ 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sz="2000" b="0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 `example.png`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});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sz="20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20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browser.close</a:t>
            </a:r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();</a:t>
            </a:r>
          </a:p>
          <a:p>
            <a:r>
              <a:rPr lang="en-US" sz="20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})();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6012491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89F89F6-4D6A-4387-9A0C-5D10C6209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Opportunities Open Up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64FAFE-35D0-4313-9730-B80CAB49A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9680"/>
            <a:ext cx="6623999" cy="3780000"/>
          </a:xfrm>
        </p:spPr>
        <p:txBody>
          <a:bodyPr/>
          <a:lstStyle/>
          <a:p>
            <a:r>
              <a:rPr lang="en-US" dirty="0" err="1"/>
              <a:t>Deeplink</a:t>
            </a:r>
            <a:r>
              <a:rPr lang="en-US" dirty="0"/>
              <a:t> Bookmarks</a:t>
            </a:r>
          </a:p>
          <a:p>
            <a:r>
              <a:rPr lang="en-US" dirty="0"/>
              <a:t>UI Test automation</a:t>
            </a:r>
          </a:p>
          <a:p>
            <a:pPr lvl="1"/>
            <a:r>
              <a:rPr lang="en-US" dirty="0"/>
              <a:t>including visual regression (use Resemble.js, </a:t>
            </a:r>
            <a:r>
              <a:rPr lang="en-US" dirty="0" err="1"/>
              <a:t>pixelmatch</a:t>
            </a:r>
            <a:r>
              <a:rPr lang="en-US" dirty="0"/>
              <a:t>, Rembrandt.js)</a:t>
            </a:r>
          </a:p>
          <a:p>
            <a:pPr lvl="1"/>
            <a:r>
              <a:rPr lang="en-US" dirty="0"/>
              <a:t>behavior driven testing</a:t>
            </a:r>
          </a:p>
          <a:p>
            <a:r>
              <a:rPr lang="en-US" dirty="0"/>
              <a:t>Tactical integration </a:t>
            </a:r>
          </a:p>
          <a:p>
            <a:pPr lvl="1"/>
            <a:r>
              <a:rPr lang="en-US" dirty="0"/>
              <a:t>automation of data retrieval (“Screen Scraping”)</a:t>
            </a:r>
          </a:p>
          <a:p>
            <a:pPr lvl="1"/>
            <a:r>
              <a:rPr lang="en-US" dirty="0"/>
              <a:t>and data entry</a:t>
            </a:r>
          </a:p>
          <a:p>
            <a:r>
              <a:rPr lang="en-US" dirty="0"/>
              <a:t>Health Checks (monitoring of User Interfaces)</a:t>
            </a:r>
          </a:p>
          <a:p>
            <a:r>
              <a:rPr lang="en-US" dirty="0"/>
              <a:t>Automated Reporting</a:t>
            </a:r>
          </a:p>
          <a:p>
            <a:r>
              <a:rPr lang="en-US" dirty="0"/>
              <a:t>Customized Web Application (vanity UI)</a:t>
            </a:r>
          </a:p>
          <a:p>
            <a:r>
              <a:rPr lang="en-US" dirty="0"/>
              <a:t>UI turned API</a:t>
            </a:r>
          </a:p>
          <a:p>
            <a:r>
              <a:rPr lang="en-US" dirty="0"/>
              <a:t>Demos and [step by step] Instructions</a:t>
            </a:r>
          </a:p>
          <a:p>
            <a:r>
              <a:rPr lang="en-US" dirty="0"/>
              <a:t>RPA – Robotic Process Automation</a:t>
            </a:r>
          </a:p>
          <a:p>
            <a:pPr lvl="1"/>
            <a:r>
              <a:rPr lang="en-US" dirty="0"/>
              <a:t>automated workflow across multiple systems</a:t>
            </a:r>
          </a:p>
          <a:p>
            <a:pPr lvl="1"/>
            <a:r>
              <a:rPr lang="en-US" dirty="0"/>
              <a:t>possibly a collaboration between human &amp; robot</a:t>
            </a:r>
          </a:p>
          <a:p>
            <a:endParaRPr lang="en-US" dirty="0"/>
          </a:p>
        </p:txBody>
      </p:sp>
      <p:pic>
        <p:nvPicPr>
          <p:cNvPr id="4" name="Picture 2" descr="robot-computer - iMUIS Online">
            <a:extLst>
              <a:ext uri="{FF2B5EF4-FFF2-40B4-BE49-F238E27FC236}">
                <a16:creationId xmlns:a16="http://schemas.microsoft.com/office/drawing/2014/main" id="{9D4357B2-8040-476E-91F6-C983669E4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225" y="3323562"/>
            <a:ext cx="3676650" cy="1531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03429F2C-A525-4AA5-ABB0-5F2F9B31A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2021 | Playwright browser automation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4131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6" ma:contentTypeDescription="Een nieuw document maken." ma:contentTypeScope="" ma:versionID="b06164b3fd5da11ca9f7bb1b82024672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12483fe1a591bf0ffa72e05baf87ef3d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1D9E1F8-7010-46B9-B190-C3D78E6AB5F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AMIS_Conclusion_Presentatie_v2</Template>
  <TotalTime>16401</TotalTime>
  <Words>4939</Words>
  <Application>Microsoft Office PowerPoint</Application>
  <PresentationFormat>On-screen Show (16:9)</PresentationFormat>
  <Paragraphs>559</Paragraphs>
  <Slides>57</Slides>
  <Notes>2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62" baseType="lpstr">
      <vt:lpstr>Arial</vt:lpstr>
      <vt:lpstr>Calibri</vt:lpstr>
      <vt:lpstr>Consolas</vt:lpstr>
      <vt:lpstr>Roboto</vt:lpstr>
      <vt:lpstr>Office-thema</vt:lpstr>
      <vt:lpstr>Playwright  Automation of browser interaction</vt:lpstr>
      <vt:lpstr>Demo – Timesheet Deeplink Bookmark</vt:lpstr>
      <vt:lpstr>Deep Link Bookmark – Under the Hood</vt:lpstr>
      <vt:lpstr>Playwright – a robot-in-a-browser</vt:lpstr>
      <vt:lpstr>Playwright – a robot-in-a-browser</vt:lpstr>
      <vt:lpstr>Playwright – a robot-in-a-browser</vt:lpstr>
      <vt:lpstr>History of Playwright</vt:lpstr>
      <vt:lpstr>Hello World of Playwright Demos</vt:lpstr>
      <vt:lpstr>Many Opportunities Open Up</vt:lpstr>
      <vt:lpstr>UI as API</vt:lpstr>
      <vt:lpstr>UI as API</vt:lpstr>
      <vt:lpstr>Google Translate UI published as API</vt:lpstr>
      <vt:lpstr>Google Translate UI published as API</vt:lpstr>
      <vt:lpstr>Demo of Translation API (powered by Google Translate)</vt:lpstr>
      <vt:lpstr>Demo of Translation API (powered by Google Translate)</vt:lpstr>
      <vt:lpstr>Programmatic interaction with WhatsApp</vt:lpstr>
      <vt:lpstr>Whats App Web interface</vt:lpstr>
      <vt:lpstr>Send Message to WhatsApp Contact</vt:lpstr>
      <vt:lpstr>Send Message to WhatsApp Contact</vt:lpstr>
      <vt:lpstr>Programmatic IMDb Data Scraping</vt:lpstr>
      <vt:lpstr>Programmatic IMDb Data Scraping</vt:lpstr>
      <vt:lpstr>Add Short Cut Keys to Web Application Example: download all images in the current page</vt:lpstr>
      <vt:lpstr>Add Short Cut Keys to Web Application Example: download all images in the current page</vt:lpstr>
      <vt:lpstr>Initialize</vt:lpstr>
      <vt:lpstr>Inject shortcut key for downloading all images into page</vt:lpstr>
      <vt:lpstr>Add Short Cut Keys to Web Application Example: take snapshot of the current page</vt:lpstr>
      <vt:lpstr>Inject shortcut key for downloading all images into page</vt:lpstr>
      <vt:lpstr>Features</vt:lpstr>
      <vt:lpstr>Customised UI</vt:lpstr>
      <vt:lpstr>Inject Toolbar into any Web Page or Site loaded into Playwright embedded browser</vt:lpstr>
      <vt:lpstr>Implementation challenges</vt:lpstr>
      <vt:lpstr>Play step-by-step headful Playwright Scenario Acts To instruct, demonstrate, collaborate or accelerate </vt:lpstr>
      <vt:lpstr>Playwright scenarios – tutorial | demo | documentation | …</vt:lpstr>
      <vt:lpstr>Demonstration of Automated Scenario Orchestration</vt:lpstr>
      <vt:lpstr>Playwright scenarios – some tricks up the sleeves of the actions</vt:lpstr>
      <vt:lpstr>Playwright scenarios – Implementation Details</vt:lpstr>
      <vt:lpstr>Playwright scenarios – Implementation Details</vt:lpstr>
      <vt:lpstr>Add Toolbar for scenario playing to any Web Application</vt:lpstr>
      <vt:lpstr>Generate PowerPoint report from a Playwright tour of Web pages </vt:lpstr>
      <vt:lpstr>Generate Daily COVID-19 PowerPoint report </vt:lpstr>
      <vt:lpstr>Playwright Test Runner – for running automated “unit” tests</vt:lpstr>
      <vt:lpstr>Quick Get Going on Windows:  in a Sandbox</vt:lpstr>
      <vt:lpstr>Windows Sandbox</vt:lpstr>
      <vt:lpstr>Windows Sandbox is a new lightweight desktop environment tailored for safely running applications in isolation.</vt:lpstr>
      <vt:lpstr>How to get going</vt:lpstr>
      <vt:lpstr>How to get going (2)</vt:lpstr>
      <vt:lpstr>Google Translate UI wrapped as Oracle Function</vt:lpstr>
      <vt:lpstr>Google Translate UI wrapped as Oracle Function</vt:lpstr>
      <vt:lpstr>Generic approach for Fn Function on top of custom Docker Container Image and wrapped with Hotwrap</vt:lpstr>
      <vt:lpstr>Dockerfile for custom container image</vt:lpstr>
      <vt:lpstr>Node application interacting with Hotwrap</vt:lpstr>
      <vt:lpstr>Notes</vt:lpstr>
      <vt:lpstr>Tools &amp; Ecosystem</vt:lpstr>
      <vt:lpstr>PowerPoint Presentation</vt:lpstr>
      <vt:lpstr>PowerPoint Presentation</vt:lpstr>
      <vt:lpstr>PowerPoint Presentation</vt:lpstr>
      <vt:lpstr>PowerPoint Presentation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27</cp:revision>
  <dcterms:created xsi:type="dcterms:W3CDTF">2020-11-30T14:18:46Z</dcterms:created>
  <dcterms:modified xsi:type="dcterms:W3CDTF">2021-01-09T20:42:19Z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2021-01-09T20:42:18Z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0c83a069-1d93-44d6-bd42-420fb6d53d5b</vt:lpwstr>
  </property>
  <property fmtid="{D5CDD505-2E9C-101B-9397-08002B2CF9AE}" pid="9" name="MSIP_Label_36148d1e-9119-4a03-b039-d8188704cf2a_ContentBits">
    <vt:lpwstr>1</vt:lpwstr>
  </property>
</Properties>
</file>